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335" r:id="rId4"/>
    <p:sldId id="336" r:id="rId5"/>
    <p:sldId id="259" r:id="rId6"/>
    <p:sldId id="260" r:id="rId7"/>
    <p:sldId id="261" r:id="rId8"/>
    <p:sldId id="344" r:id="rId9"/>
    <p:sldId id="366" r:id="rId10"/>
    <p:sldId id="365" r:id="rId11"/>
    <p:sldId id="361" r:id="rId12"/>
    <p:sldId id="362" r:id="rId13"/>
    <p:sldId id="363" r:id="rId14"/>
    <p:sldId id="364" r:id="rId15"/>
    <p:sldId id="368" r:id="rId16"/>
    <p:sldId id="352" r:id="rId17"/>
    <p:sldId id="265" r:id="rId18"/>
    <p:sldId id="269" r:id="rId19"/>
    <p:sldId id="270" r:id="rId20"/>
    <p:sldId id="271" r:id="rId21"/>
    <p:sldId id="341" r:id="rId22"/>
    <p:sldId id="354" r:id="rId23"/>
    <p:sldId id="342" r:id="rId24"/>
    <p:sldId id="346" r:id="rId25"/>
    <p:sldId id="343" r:id="rId26"/>
    <p:sldId id="367" r:id="rId27"/>
    <p:sldId id="360" r:id="rId28"/>
    <p:sldId id="345" r:id="rId29"/>
    <p:sldId id="348" r:id="rId30"/>
    <p:sldId id="349" r:id="rId31"/>
    <p:sldId id="355" r:id="rId32"/>
    <p:sldId id="356" r:id="rId33"/>
    <p:sldId id="357" r:id="rId34"/>
    <p:sldId id="358" r:id="rId35"/>
    <p:sldId id="359" r:id="rId36"/>
    <p:sldId id="350" r:id="rId37"/>
    <p:sldId id="274" r:id="rId38"/>
    <p:sldId id="353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4370"/>
    <a:srgbClr val="84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15" autoAdjust="0"/>
  </p:normalViewPr>
  <p:slideViewPr>
    <p:cSldViewPr snapToGrid="0">
      <p:cViewPr varScale="1">
        <p:scale>
          <a:sx n="158" d="100"/>
          <a:sy n="158" d="100"/>
        </p:scale>
        <p:origin x="162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71B95C-2D35-6BE1-A589-51B250118F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9230F-62DB-3030-D5CB-DDC9C27D69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C1119-087E-4C53-9784-60831352D4A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19289-26A2-6208-36D9-1B0413461A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38087-8106-BFA0-B166-A36C00A6C1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42B5F-B6D6-4212-AEA0-222E05CA3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2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8CBA-02AD-4FBC-AF69-029659264A43}" type="datetimeFigureOut">
              <a:rPr lang="en-US" smtClean="0"/>
              <a:t>2/16/2026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21ACA-1EA5-46C8-8913-DD2985FC65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4" y="-1"/>
            <a:ext cx="12221424" cy="6879925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2035215"/>
            <a:ext cx="5791200" cy="1934013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 </a:t>
            </a:r>
          </a:p>
          <a:p>
            <a:pPr lvl="0"/>
            <a:r>
              <a:rPr lang="en-US" dirty="0"/>
              <a:t>And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0F31168-E3B0-40E1-A12A-3F063A3C5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04658"/>
            <a:ext cx="4121188" cy="533400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Project Stage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631C132-4051-4685-A02F-FB0DD11957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079" y="2667000"/>
            <a:ext cx="342852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Team Leaders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2B8B39-A6E9-4B2D-9FB7-AA7E0A4758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1078" y="3505200"/>
            <a:ext cx="342852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en-US" dirty="0"/>
              <a:t>Click to ADD Facilitators Name</a:t>
            </a:r>
          </a:p>
          <a:p>
            <a:pPr lvl="1"/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A58F12-DFF4-4798-B56D-F1D0092E2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078" y="4485967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Host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1077" y="5390534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10ED8-05E8-490E-B3D3-E591DDBC72D3}"/>
              </a:ext>
            </a:extLst>
          </p:cNvPr>
          <p:cNvSpPr txBox="1"/>
          <p:nvPr userDrawn="1"/>
        </p:nvSpPr>
        <p:spPr>
          <a:xfrm>
            <a:off x="6682474" y="266700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Team Leader: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D94AB-0F2E-4133-BE61-7CFCB3303CAD}"/>
              </a:ext>
            </a:extLst>
          </p:cNvPr>
          <p:cNvSpPr txBox="1"/>
          <p:nvPr userDrawn="1"/>
        </p:nvSpPr>
        <p:spPr>
          <a:xfrm>
            <a:off x="7041738" y="3507564"/>
            <a:ext cx="156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Facilitator: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43A4-05B2-4884-980D-30912E2C396D}"/>
              </a:ext>
            </a:extLst>
          </p:cNvPr>
          <p:cNvSpPr txBox="1"/>
          <p:nvPr userDrawn="1"/>
        </p:nvSpPr>
        <p:spPr>
          <a:xfrm>
            <a:off x="7702110" y="4485967"/>
            <a:ext cx="90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Host: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F8222D8-86FD-7B65-D39B-94F66BF56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4A900-C294-4F99-ABA6-EF46F2CAA411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0018-D99F-40B3-9371-769CB16D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69E3-A01C-47AE-B0A5-B51BFFDE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57" y="987425"/>
            <a:ext cx="5217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F617-F28C-4E2B-B884-6DCF5A14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AA14-216B-48CA-86B9-F69829C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F827B-9F30-4C70-A295-1750C14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8485-EC7D-4952-A16D-EE05C4D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48F3A-CD56-4B60-976A-D1D1CB337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38356" y="987425"/>
            <a:ext cx="521703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C7CF6-8056-4858-960E-FF9732B4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5BA4-355D-497D-82FA-F326A6C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1B03-6418-4B19-BB30-235A43D0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2096D4-F471-4BA9-B10A-B6A3E2D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594C-5B5F-4F95-A320-71E2E7D7167F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067D69-F772-490A-B75C-10F974CF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23355-939F-4877-8E38-989966D4F5D8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C210-6190-4B30-81CD-A03FB9FF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3002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A8733-1D57-44D3-BFDD-84B0E5C76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0797" y="1266825"/>
            <a:ext cx="9233002" cy="4910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6E9E4-18BA-42A2-A1EC-3A298715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D304-7298-425F-BB5A-A5D7ABDF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C60E-8D54-4349-A01C-32974BD9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8328FD-EB41-4736-BB64-91F73DF74F11}"/>
              </a:ext>
            </a:extLst>
          </p:cNvPr>
          <p:cNvSpPr/>
          <p:nvPr userDrawn="1"/>
        </p:nvSpPr>
        <p:spPr>
          <a:xfrm>
            <a:off x="9982199" y="365125"/>
            <a:ext cx="1371600" cy="5811837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0D21-F45E-4D6B-A6C0-177087D2D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82198" y="365125"/>
            <a:ext cx="1371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F5812-0F4A-4752-A610-77451521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4074" y="365125"/>
            <a:ext cx="772477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E540-8152-4FF6-B652-89988D95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0B73-8BD6-4778-8BF7-ECC6D696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A6E3-881F-4B7A-87D4-6C679DCE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3/4/2026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793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3" y="-1"/>
            <a:ext cx="12221422" cy="6879924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8733" y="2605885"/>
            <a:ext cx="6509674" cy="1695659"/>
          </a:xfrm>
          <a:prstGeom prst="rect">
            <a:avLst/>
          </a:prstGeom>
          <a:noFill/>
          <a:ln w="38100" cmpd="sng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3903" y="5390534"/>
            <a:ext cx="5254504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C70C8DC-027F-4E51-A2AC-0F0BA46A50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351421"/>
            <a:ext cx="5752408" cy="98923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chemeClr val="tx1"/>
                </a:solidFill>
              </a:defRPr>
            </a:lvl1pPr>
            <a:lvl2pPr marL="457200" indent="0">
              <a:buNone/>
              <a:defRPr lang="en-US" sz="1600" dirty="0">
                <a:solidFill>
                  <a:schemeClr val="bg1"/>
                </a:solidFill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Presenter name and credentials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3D499AA-4AC2-BB81-5BBE-0E1D13F7BD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D50B-69FA-4B50-AA5A-8BB0B728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074" y="1122363"/>
            <a:ext cx="85439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FCC6-F395-4011-861D-B135BFDA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4" y="3602038"/>
            <a:ext cx="85439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22937-DBD3-4E2F-B858-29208BD7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E213-C010-45B4-BBFF-2FDBE1C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6757-612C-4E26-A035-0E96D990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C19F6-D2E4-435E-9ECA-D15D719ACD10}"/>
              </a:ext>
            </a:extLst>
          </p:cNvPr>
          <p:cNvSpPr/>
          <p:nvPr userDrawn="1"/>
        </p:nvSpPr>
        <p:spPr>
          <a:xfrm>
            <a:off x="2112264" y="184057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532C6-4F44-4349-85F5-3EBAE517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4058"/>
            <a:ext cx="9239250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A40-DC53-47EB-8592-8F0B3655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1255-5A7A-48E2-A9C5-48F6659D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537A-8371-4D44-A85B-494464CE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3CC5-2CB1-4168-8740-965A958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2E7E-6D49-4BC8-887E-447966F3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4" y="1709738"/>
            <a:ext cx="92233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D6F-6A53-4422-BE42-9F87B4EB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4589463"/>
            <a:ext cx="9223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9C24-4E38-481C-81CA-24410CF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B956-34F0-42FB-A7DE-8B6F2DC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5CD2-063E-44AF-BAA8-5E77A5A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9E6CC-B96D-4DA3-9F0D-0E195C25512B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3D54-4275-4521-9F2A-8B1B135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B351-BC94-43B0-B91F-13C5D57A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4074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00A8B-D1CB-4B5F-8B00-8C765A59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2749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FA24-3CB2-4549-8241-FEB9DE4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BCB6-CB18-4B2F-B61D-8A9DB70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DFAF-0398-45C0-B69A-65C6CB7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411C-9818-4A62-B682-1CCE7DC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1313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226F-4DF3-4A69-9CA8-DAC78C00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1157288"/>
            <a:ext cx="45910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A1D-F7D6-42EA-937A-8E5D6992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073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4D8B-48E4-419D-9CEA-D0D87F9C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4336" y="1157288"/>
            <a:ext cx="45910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389D-629C-47F1-B827-94A338F60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4336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818F8-1D34-4CEB-A9FE-775719E9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3/4/2026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DAF53-CF71-4212-9E7D-923BAA00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0316D-5911-4533-B853-1B2481D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3C153-EAA2-4AAA-B4ED-8DC101779DEF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2FEC05-5CD5-4E79-BB17-B3126531C4BE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5203B-96E2-43ED-A642-2A61ED54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A693B-8AF7-47D2-9596-9EC48063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2C7C-A08E-42C5-B0D3-8EC169DE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CA56-98AC-4995-AD1E-4711A31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89214-7BD5-4868-B4D5-3107AA20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C1004-710D-472D-88E4-610B548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B824-C67A-4B07-BC91-E19A427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E32F3-0B9B-4049-A1DD-F862D086B6B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371599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7F61A-A27A-4A80-A440-9ECDD9ED7F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5775034"/>
            <a:ext cx="1828800" cy="946441"/>
            <a:chOff x="0" y="5538424"/>
            <a:chExt cx="2286000" cy="118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B6621-BB44-4A6F-8A58-3A9F2A9EE437}"/>
                </a:ext>
              </a:extLst>
            </p:cNvPr>
            <p:cNvSpPr/>
            <p:nvPr/>
          </p:nvSpPr>
          <p:spPr>
            <a:xfrm>
              <a:off x="0" y="5538424"/>
              <a:ext cx="2286000" cy="118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2EE559-E8AF-43AB-BF46-620FC4B4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203" y="5718083"/>
              <a:ext cx="1955593" cy="829895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0A69-E3E8-4AB2-A233-4065DEF4206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20797" y="365125"/>
            <a:ext cx="9233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5239-76D9-4ADC-AF5C-07727F10BFF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120797" y="1825625"/>
            <a:ext cx="92330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46BB-AEE6-447E-A35F-57C1FF272AB4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505074" y="6356350"/>
            <a:ext cx="2628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8C26-19BE-4E39-804F-0864B942AF6F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353050" y="6356350"/>
            <a:ext cx="5391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EFD9-8351-446F-A3A7-525C060F84A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63274" y="63563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e15guest/Copper_Balancing_HDP/tree/main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karls@hdpug.org" TargetMode="Externa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jpe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-136525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3006" y="411636"/>
              <a:ext cx="3825857" cy="1623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0201" y="6475476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HDP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International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804" y="267563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Team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Leader: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115" y="3513835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Facilitator: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5214"/>
            <a:ext cx="5788660" cy="1933575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90805" marR="1974214">
              <a:lnSpc>
                <a:spcPct val="100000"/>
              </a:lnSpc>
              <a:spcBef>
                <a:spcPts val="2510"/>
              </a:spcBef>
            </a:pP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Innerlayer</a:t>
            </a:r>
            <a:r>
              <a:rPr sz="4000" i="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10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sz="4000" i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4000" i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4204657"/>
            <a:ext cx="5941060" cy="410369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21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9818" y="2675635"/>
            <a:ext cx="21984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Asa Guest, IBM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818" y="3513835"/>
            <a:ext cx="183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Karl Sauter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89816" y="5372100"/>
            <a:ext cx="2390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latin typeface="Calibri"/>
                <a:cs typeface="Calibri"/>
              </a:rPr>
              <a:t>May 22, 2025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215" y="4492244"/>
            <a:ext cx="39488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sz="2400" spc="-10" dirty="0">
                <a:latin typeface="Calibri"/>
                <a:cs typeface="Calibri"/>
              </a:rPr>
              <a:t>Host: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lang="en-US" sz="2400" spc="-25" dirty="0">
                <a:latin typeface="Calibri"/>
                <a:cs typeface="Calibri"/>
              </a:rPr>
              <a:t>Japan Pure Chemical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443950-16D6-022F-AEAA-B7809BD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47980BE-7144-5F33-E25A-C39F797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39D2AA-734B-A638-3F5B-D6C0B1D2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D214-D188-58F5-8E99-54E8A915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3E3B-A356-1CFD-9805-0E229B2E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E27DA-A867-02E5-8701-0D408C35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02BC-B7C3-D010-58E3-09DC9EAF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1827B-86FB-6104-7DCD-FA073E3B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63F1BB-2027-146B-1B44-9B173FB1D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209675"/>
            <a:ext cx="4733923" cy="496728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Laminate Layers 9-14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1-8 and 15-21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000" dirty="0"/>
              <a:t>	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Goal 1 – Verify process alternative process steps improve coplanarity 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Quantify the difference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000" dirty="0"/>
          </a:p>
          <a:p>
            <a:pPr>
              <a:spcBef>
                <a:spcPts val="0"/>
              </a:spcBef>
            </a:pPr>
            <a:r>
              <a:rPr lang="en-US" sz="2200" dirty="0"/>
              <a:t>Goal 2 – Qualitatively analyze build data and simulation data for tool verification of risk areas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Match Color Gradients to coplanarity/risk regions 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Rolling Average pixel count -&gt; laminate material</a:t>
            </a:r>
          </a:p>
          <a:p>
            <a:pPr lvl="2">
              <a:spcBef>
                <a:spcPts val="0"/>
              </a:spcBef>
            </a:pPr>
            <a:r>
              <a:rPr lang="en-US" sz="2200" dirty="0"/>
              <a:t>Need a TRBF algorithm to do analysis quantitatively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B56B24-FBE0-5BC9-4867-0DEE319B7503}"/>
              </a:ext>
            </a:extLst>
          </p:cNvPr>
          <p:cNvGraphicFramePr>
            <a:graphicFrameLocks noGrp="1"/>
          </p:cNvGraphicFramePr>
          <p:nvPr/>
        </p:nvGraphicFramePr>
        <p:xfrm>
          <a:off x="6762749" y="1222143"/>
          <a:ext cx="4591050" cy="457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055">
                  <a:extLst>
                    <a:ext uri="{9D8B030D-6E8A-4147-A177-3AD203B41FA5}">
                      <a16:colId xmlns:a16="http://schemas.microsoft.com/office/drawing/2014/main" val="3254446181"/>
                    </a:ext>
                  </a:extLst>
                </a:gridCol>
                <a:gridCol w="1243721">
                  <a:extLst>
                    <a:ext uri="{9D8B030D-6E8A-4147-A177-3AD203B41FA5}">
                      <a16:colId xmlns:a16="http://schemas.microsoft.com/office/drawing/2014/main" val="1434078554"/>
                    </a:ext>
                  </a:extLst>
                </a:gridCol>
                <a:gridCol w="1555274">
                  <a:extLst>
                    <a:ext uri="{9D8B030D-6E8A-4147-A177-3AD203B41FA5}">
                      <a16:colId xmlns:a16="http://schemas.microsoft.com/office/drawing/2014/main" val="503449718"/>
                    </a:ext>
                  </a:extLst>
                </a:gridCol>
              </a:tblGrid>
              <a:tr h="674944">
                <a:tc>
                  <a:txBody>
                    <a:bodyPr/>
                    <a:lstStyle/>
                    <a:p>
                      <a:r>
                        <a:rPr lang="en-US" sz="1800"/>
                        <a:t>Supplier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Laminate Preferred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Contact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3181135293"/>
                  </a:ext>
                </a:extLst>
              </a:tr>
              <a:tr h="674944">
                <a:tc>
                  <a:txBody>
                    <a:bodyPr/>
                    <a:lstStyle/>
                    <a:p>
                      <a:r>
                        <a:rPr lang="en-US" sz="1800"/>
                        <a:t>GCE (Site Undetermined)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Joe Beers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746958083"/>
                  </a:ext>
                </a:extLst>
              </a:tr>
              <a:tr h="400624">
                <a:tc>
                  <a:txBody>
                    <a:bodyPr/>
                    <a:lstStyle/>
                    <a:p>
                      <a:r>
                        <a:rPr lang="en-US" sz="1800"/>
                        <a:t>Victory Giant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Dana Korf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3174252909"/>
                  </a:ext>
                </a:extLst>
              </a:tr>
              <a:tr h="400624">
                <a:tc>
                  <a:txBody>
                    <a:bodyPr/>
                    <a:lstStyle/>
                    <a:p>
                      <a:r>
                        <a:rPr lang="en-US" sz="1800"/>
                        <a:t>ACCL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Penny Lien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73162463"/>
                  </a:ext>
                </a:extLst>
              </a:tr>
              <a:tr h="400624">
                <a:tc>
                  <a:txBody>
                    <a:bodyPr/>
                    <a:lstStyle/>
                    <a:p>
                      <a:r>
                        <a:rPr lang="en-US" sz="1800" strike="noStrike"/>
                        <a:t>WUS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 strike="sngStrike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 strike="noStrike"/>
                        <a:t>Greg Link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011520480"/>
                  </a:ext>
                </a:extLst>
              </a:tr>
              <a:tr h="400624">
                <a:tc>
                  <a:txBody>
                    <a:bodyPr/>
                    <a:lstStyle/>
                    <a:p>
                      <a:r>
                        <a:rPr lang="en-US" sz="1800"/>
                        <a:t>SCC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Sean Shi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540261679"/>
                  </a:ext>
                </a:extLst>
              </a:tr>
              <a:tr h="674944">
                <a:tc>
                  <a:txBody>
                    <a:bodyPr/>
                    <a:lstStyle/>
                    <a:p>
                      <a:r>
                        <a:rPr lang="en-US" sz="1800"/>
                        <a:t>TTM-DMC?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Todd/Ashley (Tent.)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1036587626"/>
                  </a:ext>
                </a:extLst>
              </a:tr>
              <a:tr h="949264">
                <a:tc>
                  <a:txBody>
                    <a:bodyPr/>
                    <a:lstStyle/>
                    <a:p>
                      <a:r>
                        <a:rPr lang="en-US" sz="1800"/>
                        <a:t>TTM-FG?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Todd/Ashley (Tent.) John Konrad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791516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16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1EF1E-B326-7629-C98F-13D7C0E8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906D-1217-D876-69B0-6F84A16D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Plan,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968F9-1949-5812-93E7-33756D30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0FCC-42DE-4BED-CCA5-15E9BB62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ABE03-6ED4-6914-E8A9-AF7A8CAF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121B7-35A5-B030-752A-C28AB824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11" y="3886200"/>
            <a:ext cx="9125955" cy="197064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E17883-B32E-9091-1552-4CA186E3C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265366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PCB Fabricators</a:t>
            </a:r>
          </a:p>
          <a:p>
            <a:pPr marL="514350" indent="-514350">
              <a:buAutoNum type="arabicPeriod"/>
            </a:pPr>
            <a:r>
              <a:rPr lang="en-US" dirty="0"/>
              <a:t>Material Selection</a:t>
            </a:r>
          </a:p>
          <a:p>
            <a:pPr marL="514350" indent="-514350">
              <a:buAutoNum type="arabicPeriod"/>
            </a:pPr>
            <a:r>
              <a:rPr lang="en-US" dirty="0"/>
              <a:t>Test Vehicle Build Plan</a:t>
            </a:r>
          </a:p>
          <a:p>
            <a:pPr marL="514350" indent="-514350">
              <a:buAutoNum type="arabicPeriod"/>
            </a:pPr>
            <a:r>
              <a:rPr lang="en-US" dirty="0"/>
              <a:t>Fabrication Notes</a:t>
            </a:r>
          </a:p>
          <a:p>
            <a:pPr marL="514350" indent="-514350">
              <a:buAutoNum type="arabicPeriod"/>
            </a:pPr>
            <a:r>
              <a:rPr lang="en-US" dirty="0"/>
              <a:t>DFM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34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ED4-145B-0CB7-53AA-A758D1F5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D75C-48CE-C4AD-92E5-F0F755DF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Plan,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96B5-522B-5C08-8442-0A37CD3C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90759-3605-BBF6-50FE-D53EE9CF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8A32-4712-0FC0-3E16-9F842646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E051F-6DFC-B164-FEB5-C72FA29AB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2010537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Laminate inner 2 oz cores (take coplanarity measurements)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Laminate 1 oz cores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Minimum of two lots (process to panel plate)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Segment panel into 4 quadrants and route x-section areas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2FA13-B378-4B20-DE7B-2E6FC75E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673" y="3138688"/>
            <a:ext cx="7392432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1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709B6-3BB0-4376-D60D-588BAD5D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5A9A-0551-6FEB-1AA8-E17BDB32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2E5D0-8E55-AB25-9E12-B87CF983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40F54-AE86-07FC-9DBE-5C9D319F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2BB3-9889-FBB5-58CF-04AF202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A7A341-98BC-A4EF-64EB-11E152EA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3071424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Develop TRBF Algorithm to compare modeled to measured data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Measure Flatness across 4 quadrants using phase 1 params</a:t>
            </a:r>
          </a:p>
          <a:p>
            <a:pPr marL="971550" lvl="1" indent="-51435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Compare results with phase 1 matching laminate types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X-Section same areas as Phase 1 analysis</a:t>
            </a:r>
          </a:p>
          <a:p>
            <a:pPr marL="971550" lvl="1" indent="-51435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Thickness measurements</a:t>
            </a:r>
          </a:p>
          <a:p>
            <a:pPr marL="971550" lvl="1" indent="-514350">
              <a:spcBef>
                <a:spcPts val="600"/>
              </a:spcBef>
              <a:buAutoNum type="alphaLcParenR"/>
            </a:pPr>
            <a:r>
              <a:rPr lang="en-US" dirty="0"/>
              <a:t>Void analyses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8E7012-7F8C-5EE1-D235-EA5D74DD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71" y="4553693"/>
            <a:ext cx="6996635" cy="1193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8CD42F-3074-C8D8-2F62-E9881C96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71" y="4242999"/>
            <a:ext cx="6996635" cy="18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6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EC7B9-1802-1350-C76B-AFE9249D2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FB5C-4B73-2C1A-3622-6B367A28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A984-1152-0298-67D4-4D7B9A275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859D7-48EF-8880-795C-FD49F9BDE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C2C7-F655-D369-38C5-723918C1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50EB29-9639-D9C5-13C5-C0CFF7A6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r>
              <a:rPr lang="en-US" dirty="0"/>
              <a:t>Propose to use Single Value Decomposition</a:t>
            </a:r>
          </a:p>
          <a:p>
            <a:pPr lvl="1"/>
            <a:r>
              <a:rPr lang="en-US" dirty="0"/>
              <a:t>Algorithm is complete for point clouds of the same size</a:t>
            </a:r>
          </a:p>
          <a:p>
            <a:pPr lvl="1"/>
            <a:r>
              <a:rPr lang="en-US" dirty="0"/>
              <a:t>Need to develop algorithm to match different sized arrays</a:t>
            </a:r>
          </a:p>
        </p:txBody>
      </p:sp>
      <p:pic>
        <p:nvPicPr>
          <p:cNvPr id="10" name="Picture 9" descr="A graph of a graph with different colored dots&#10;&#10;AI-generated content may be incorrect.">
            <a:extLst>
              <a:ext uri="{FF2B5EF4-FFF2-40B4-BE49-F238E27FC236}">
                <a16:creationId xmlns:a16="http://schemas.microsoft.com/office/drawing/2014/main" id="{EDAA8E3A-8116-21BD-B5BD-20E8B1921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t="4952"/>
          <a:stretch/>
        </p:blipFill>
        <p:spPr>
          <a:xfrm>
            <a:off x="2199131" y="2377198"/>
            <a:ext cx="4174617" cy="3641601"/>
          </a:xfrm>
          <a:prstGeom prst="rect">
            <a:avLst/>
          </a:prstGeom>
        </p:spPr>
      </p:pic>
      <p:pic>
        <p:nvPicPr>
          <p:cNvPr id="13" name="Picture 12" descr="A diagram of a heatmap&#10;&#10;AI-generated content may be incorrect.">
            <a:extLst>
              <a:ext uri="{FF2B5EF4-FFF2-40B4-BE49-F238E27FC236}">
                <a16:creationId xmlns:a16="http://schemas.microsoft.com/office/drawing/2014/main" id="{9FACFF86-DBF2-8D0B-B079-33C04924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49" y="2377199"/>
            <a:ext cx="4602486" cy="3451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06DE4B-7E3F-19C2-03B1-769929024F12}"/>
              </a:ext>
            </a:extLst>
          </p:cNvPr>
          <p:cNvSpPr txBox="1"/>
          <p:nvPr/>
        </p:nvSpPr>
        <p:spPr>
          <a:xfrm>
            <a:off x="2401253" y="5913216"/>
            <a:ext cx="3240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R² per axis: X=0.9998, Y=0.9998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A479B-A3CE-1606-109B-035F4803607D}"/>
              </a:ext>
            </a:extLst>
          </p:cNvPr>
          <p:cNvSpPr txBox="1"/>
          <p:nvPr/>
        </p:nvSpPr>
        <p:spPr>
          <a:xfrm>
            <a:off x="7687056" y="5913216"/>
            <a:ext cx="2305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 RMSE: 0.6127</a:t>
            </a:r>
          </a:p>
        </p:txBody>
      </p:sp>
    </p:spTree>
    <p:extLst>
      <p:ext uri="{BB962C8B-B14F-4D97-AF65-F5344CB8AC3E}">
        <p14:creationId xmlns:p14="http://schemas.microsoft.com/office/powerpoint/2010/main" val="167617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CFC0-2DA5-40C4-80BE-781B35FB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5D37-F9A8-498D-A398-2E82B0C5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808DC-5E13-EA58-6FC0-717D2285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5003-7893-0FA2-9166-572CE06D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FC8FEC-BB95-3E7A-D879-EED9D09B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30" y="1272397"/>
            <a:ext cx="1707970" cy="1242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21B75-3F7A-500D-7575-C8F7848C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88" y="1429428"/>
            <a:ext cx="1707970" cy="1240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6B999-45EA-9787-E59A-8A3179940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156" y="1535202"/>
            <a:ext cx="1668960" cy="12171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C010B1-7022-B240-BFC2-4232034D2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430" y="4555293"/>
            <a:ext cx="2075686" cy="1865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F31852-0B3B-7B95-2892-ED4285812B52}"/>
              </a:ext>
            </a:extLst>
          </p:cNvPr>
          <p:cNvSpPr txBox="1"/>
          <p:nvPr/>
        </p:nvSpPr>
        <p:spPr>
          <a:xfrm>
            <a:off x="1398572" y="2485415"/>
            <a:ext cx="4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BDABD-55B3-C338-D55D-4B6E7F727C27}"/>
              </a:ext>
            </a:extLst>
          </p:cNvPr>
          <p:cNvSpPr txBox="1"/>
          <p:nvPr/>
        </p:nvSpPr>
        <p:spPr>
          <a:xfrm>
            <a:off x="1638294" y="2591189"/>
            <a:ext cx="4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C7DB6-D964-ABD2-3A74-447243B4E379}"/>
              </a:ext>
            </a:extLst>
          </p:cNvPr>
          <p:cNvSpPr txBox="1"/>
          <p:nvPr/>
        </p:nvSpPr>
        <p:spPr>
          <a:xfrm>
            <a:off x="1989156" y="2758774"/>
            <a:ext cx="79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L(N-1)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7FFEB6-4215-EF53-C15E-D0D00B58DA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863" r="21014"/>
          <a:stretch>
            <a:fillRect/>
          </a:stretch>
        </p:blipFill>
        <p:spPr>
          <a:xfrm>
            <a:off x="4219891" y="1301259"/>
            <a:ext cx="1354443" cy="1474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FD7A17-13E5-5AA3-D437-A65D2F716A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863" r="21014"/>
          <a:stretch>
            <a:fillRect/>
          </a:stretch>
        </p:blipFill>
        <p:spPr>
          <a:xfrm>
            <a:off x="4741556" y="4750740"/>
            <a:ext cx="1354443" cy="14745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44F5B2-8CED-A974-518C-F588EE7C17A1}"/>
              </a:ext>
            </a:extLst>
          </p:cNvPr>
          <p:cNvSpPr txBox="1"/>
          <p:nvPr/>
        </p:nvSpPr>
        <p:spPr>
          <a:xfrm>
            <a:off x="4117488" y="2775827"/>
            <a:ext cx="124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5280x5280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DC169D-CD8F-FDF0-EA23-E8F80E2A2155}"/>
              </a:ext>
            </a:extLst>
          </p:cNvPr>
          <p:cNvSpPr txBox="1"/>
          <p:nvPr/>
        </p:nvSpPr>
        <p:spPr>
          <a:xfrm>
            <a:off x="4728982" y="6169580"/>
            <a:ext cx="124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2000x2000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0CB2570-E070-89CB-7D87-7A807192E0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863" r="21014"/>
          <a:stretch>
            <a:fillRect/>
          </a:stretch>
        </p:blipFill>
        <p:spPr>
          <a:xfrm>
            <a:off x="6095999" y="1301259"/>
            <a:ext cx="1354443" cy="1474596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599971-CFCD-CAFA-57DF-D80550CEAC53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5574334" y="2038557"/>
            <a:ext cx="52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359E1E-5D97-FEA4-DE60-03F13FBEDDFB}"/>
              </a:ext>
            </a:extLst>
          </p:cNvPr>
          <p:cNvSpPr txBox="1"/>
          <p:nvPr/>
        </p:nvSpPr>
        <p:spPr>
          <a:xfrm>
            <a:off x="6149152" y="2775827"/>
            <a:ext cx="124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2000x2000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BC80B76-E243-03E6-9E6D-66DD181FB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rcRect l="21863" r="21014"/>
          <a:stretch>
            <a:fillRect/>
          </a:stretch>
        </p:blipFill>
        <p:spPr>
          <a:xfrm>
            <a:off x="8358964" y="1277773"/>
            <a:ext cx="1354443" cy="147459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FCCB2A-036C-EA3D-5CBD-CB898B255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rcRect l="21863" r="21014"/>
          <a:stretch>
            <a:fillRect/>
          </a:stretch>
        </p:blipFill>
        <p:spPr>
          <a:xfrm>
            <a:off x="10421467" y="1272397"/>
            <a:ext cx="729584" cy="7943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776F21-8C1A-778B-8BE8-5A66E15C5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rcRect l="38048" t="11309" r="31375" b="23126"/>
          <a:stretch>
            <a:fillRect/>
          </a:stretch>
        </p:blipFill>
        <p:spPr>
          <a:xfrm>
            <a:off x="11468586" y="1429428"/>
            <a:ext cx="390525" cy="52078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E30394-A670-C690-EDC6-7A94256DE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rcRect l="34149" t="16819" r="33989" b="15585"/>
          <a:stretch>
            <a:fillRect/>
          </a:stretch>
        </p:blipFill>
        <p:spPr>
          <a:xfrm>
            <a:off x="10944565" y="2490712"/>
            <a:ext cx="406949" cy="5369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2" name="Picture 31" descr="A graph of a graph with different colored dots&#10;&#10;AI-generated content may be incorrect.">
            <a:extLst>
              <a:ext uri="{FF2B5EF4-FFF2-40B4-BE49-F238E27FC236}">
                <a16:creationId xmlns:a16="http://schemas.microsoft.com/office/drawing/2014/main" id="{365E0330-512F-E7D8-1C1C-6C562C9C3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t="4952"/>
          <a:stretch/>
        </p:blipFill>
        <p:spPr>
          <a:xfrm>
            <a:off x="10120692" y="4555293"/>
            <a:ext cx="2075687" cy="181066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3755316-F960-C698-0F79-924B3F31E54E}"/>
              </a:ext>
            </a:extLst>
          </p:cNvPr>
          <p:cNvSpPr/>
          <p:nvPr/>
        </p:nvSpPr>
        <p:spPr>
          <a:xfrm>
            <a:off x="10133720" y="1190092"/>
            <a:ext cx="2028637" cy="2001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487951-E00C-F624-A5AA-29D1E9410D1A}"/>
              </a:ext>
            </a:extLst>
          </p:cNvPr>
          <p:cNvSpPr/>
          <p:nvPr/>
        </p:nvSpPr>
        <p:spPr>
          <a:xfrm>
            <a:off x="4644668" y="4678953"/>
            <a:ext cx="1451331" cy="1571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7D1724-C3AB-99C7-71E8-679E0701427B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>
            <a:off x="11148039" y="3191317"/>
            <a:ext cx="10497" cy="136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46E33A-4D36-02D1-819A-E5D4E99C23FF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 flipV="1">
            <a:off x="6095999" y="5460625"/>
            <a:ext cx="4024693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16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9CE5-C919-40FC-E8A7-CAD4E550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Thieving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678E-BF6F-4DA1-6DFF-99AFC4039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non-manufacturing gerber data, the option to add thieving to the exterior of the panel must be available</a:t>
            </a:r>
          </a:p>
          <a:p>
            <a:r>
              <a:rPr lang="en-US" dirty="0"/>
              <a:t>Exploring different methods to add patterns that match the kernel 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4060-3315-9455-4D00-F4418FC9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34F81-EF38-6F15-3751-019ACAA2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C606-E64C-5B40-93C4-87FDEBBD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D1A2D58-8440-E861-93A3-380C1E32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34" y="3329859"/>
            <a:ext cx="2990695" cy="234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12EEC-42BB-0F17-D804-C4ED186B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73" y="2701106"/>
            <a:ext cx="2138895" cy="1675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974D8-AD19-A4A3-D44C-03CF33D0D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73" y="4529824"/>
            <a:ext cx="2138895" cy="16797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8A4D03-DB18-CDEE-31B1-2EF109776A7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5929" y="4502552"/>
            <a:ext cx="2980144" cy="8671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B4C8B0-1497-7C3C-C44C-E579632E6AF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605929" y="3538879"/>
            <a:ext cx="2980144" cy="9636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3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49455"/>
            <a:ext cx="9233535" cy="983603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i="0" dirty="0">
                <a:latin typeface="Calibri-Light"/>
                <a:cs typeface="Calibri-Light"/>
              </a:rPr>
              <a:t>Status: </a:t>
            </a:r>
            <a:r>
              <a:rPr i="0" dirty="0" err="1">
                <a:latin typeface="Calibri-Light"/>
                <a:cs typeface="Calibri-Light"/>
              </a:rPr>
              <a:t>Stackup</a:t>
            </a:r>
            <a:r>
              <a:rPr i="0" spc="-70" dirty="0">
                <a:latin typeface="Calibri-Light"/>
                <a:cs typeface="Calibri-Light"/>
              </a:rPr>
              <a:t> </a:t>
            </a:r>
            <a:r>
              <a:rPr i="0" dirty="0">
                <a:latin typeface="Calibri-Light"/>
                <a:cs typeface="Calibri-Light"/>
              </a:rPr>
              <a:t>Modulation</a:t>
            </a:r>
            <a:r>
              <a:rPr lang="en-US" spc="-55" dirty="0">
                <a:latin typeface="Calibri-Light"/>
                <a:cs typeface="Calibri-Light"/>
              </a:rPr>
              <a:t>; </a:t>
            </a:r>
            <a:r>
              <a:rPr lang="en-US" i="0" spc="-10" dirty="0">
                <a:latin typeface="Calibri-Light"/>
                <a:cs typeface="Calibri-Light"/>
              </a:rPr>
              <a:t>On Hold</a:t>
            </a:r>
            <a:br>
              <a:rPr lang="en-US" sz="2800" i="0" spc="-10" dirty="0">
                <a:latin typeface="Calibri-Light"/>
                <a:cs typeface="Calibri-Light"/>
              </a:rPr>
            </a:br>
            <a:r>
              <a:rPr lang="en-US" sz="2000" i="0" spc="-10" dirty="0">
                <a:latin typeface="Calibri-Light"/>
                <a:cs typeface="Calibri-Light"/>
              </a:rPr>
              <a:t>Until initial modeling of core deformation is more complete</a:t>
            </a:r>
            <a:endParaRPr sz="2000" dirty="0">
              <a:latin typeface="Calibri-Light"/>
              <a:cs typeface="Calibri-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17</a:t>
            </a:fld>
            <a:endParaRPr spc="-25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958B19-6DAE-56BE-7331-069C424DF58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6C1B17-DA49-3970-8F71-CC432A07028B}"/>
              </a:ext>
            </a:extLst>
          </p:cNvPr>
          <p:cNvSpPr txBox="1"/>
          <p:nvPr/>
        </p:nvSpPr>
        <p:spPr>
          <a:xfrm>
            <a:off x="1890743" y="1274001"/>
            <a:ext cx="54159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(22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lang="en-US" sz="1600" spc="-10" dirty="0">
                <a:latin typeface="Calibri"/>
                <a:cs typeface="Calibri"/>
              </a:rPr>
              <a:t>ayers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w/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six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96E17D9-F270-3F6F-B83C-EE6429209CDA}"/>
              </a:ext>
            </a:extLst>
          </p:cNvPr>
          <p:cNvSpPr txBox="1"/>
          <p:nvPr/>
        </p:nvSpPr>
        <p:spPr>
          <a:xfrm>
            <a:off x="1890743" y="3599895"/>
            <a:ext cx="7583670" cy="15690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Ensure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laminate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PCB f</a:t>
            </a:r>
            <a:r>
              <a:rPr sz="1600" spc="-10" dirty="0">
                <a:latin typeface="Calibri"/>
                <a:cs typeface="Calibri"/>
              </a:rPr>
              <a:t>abricator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combinations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A: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10" dirty="0">
                <a:latin typeface="Calibri"/>
                <a:cs typeface="Calibri"/>
              </a:rPr>
              <a:t> prepreg </a:t>
            </a:r>
            <a:r>
              <a:rPr sz="1600" dirty="0">
                <a:latin typeface="Calibri"/>
                <a:cs typeface="Calibri"/>
              </a:rPr>
              <a:t>thickness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100-</a:t>
            </a:r>
            <a:r>
              <a:rPr sz="1600" spc="-20" dirty="0">
                <a:latin typeface="Calibri"/>
                <a:cs typeface="Calibri"/>
              </a:rPr>
              <a:t>150%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resin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exceed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adjacent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Goal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minimize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direction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toward</a:t>
            </a:r>
            <a:r>
              <a:rPr sz="1600" spc="-10" dirty="0">
                <a:latin typeface="Calibri"/>
                <a:cs typeface="Calibri"/>
              </a:rPr>
              <a:t> center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B: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0" dirty="0">
                <a:latin typeface="Calibri"/>
                <a:cs typeface="Calibri"/>
              </a:rPr>
              <a:t> layers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sublam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decouple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1-oz vs 2-oz deformation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7E6089F-E08D-F1BE-AA8A-65C7F39866A7}"/>
              </a:ext>
            </a:extLst>
          </p:cNvPr>
          <p:cNvSpPr txBox="1"/>
          <p:nvPr/>
        </p:nvSpPr>
        <p:spPr>
          <a:xfrm>
            <a:off x="2347941" y="5104500"/>
            <a:ext cx="796146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C:</a:t>
            </a:r>
            <a:r>
              <a:rPr sz="1600" spc="2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construction</a:t>
            </a:r>
            <a:r>
              <a:rPr lang="en-US" sz="1600" spc="-20" dirty="0">
                <a:latin typeface="Calibri"/>
                <a:cs typeface="Calibri"/>
              </a:rPr>
              <a:t> using higher flow materials at center 2-oz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430EB10F-2F07-F6A1-BB81-D8175A00C1F0}"/>
              </a:ext>
            </a:extLst>
          </p:cNvPr>
          <p:cNvSpPr txBox="1"/>
          <p:nvPr/>
        </p:nvSpPr>
        <p:spPr>
          <a:xfrm>
            <a:off x="1890743" y="5512183"/>
            <a:ext cx="6177280" cy="301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lang="en-US" sz="1600" spc="-3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urface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topography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Phase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1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9">
            <a:extLst>
              <a:ext uri="{FF2B5EF4-FFF2-40B4-BE49-F238E27FC236}">
                <a16:creationId xmlns:a16="http://schemas.microsoft.com/office/drawing/2014/main" id="{C7510D00-9243-B270-6965-668C0AF98A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338" y="1790042"/>
            <a:ext cx="2382244" cy="1737360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55C8C644-6606-2DCF-D7B5-748C96E329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5290" y="1627670"/>
            <a:ext cx="4749529" cy="1920240"/>
          </a:xfrm>
          <a:prstGeom prst="rect">
            <a:avLst/>
          </a:prstGeom>
        </p:spPr>
      </p:pic>
      <p:pic>
        <p:nvPicPr>
          <p:cNvPr id="21" name="object 11">
            <a:extLst>
              <a:ext uri="{FF2B5EF4-FFF2-40B4-BE49-F238E27FC236}">
                <a16:creationId xmlns:a16="http://schemas.microsoft.com/office/drawing/2014/main" id="{9CB1CC24-C885-9721-B3A5-4B28A53417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27" y="1183557"/>
            <a:ext cx="1948648" cy="4846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6A2F6-6871-7821-45C2-89138D54EE9E}"/>
              </a:ext>
            </a:extLst>
          </p:cNvPr>
          <p:cNvSpPr txBox="1"/>
          <p:nvPr/>
        </p:nvSpPr>
        <p:spPr>
          <a:xfrm>
            <a:off x="9189566" y="5984468"/>
            <a:ext cx="24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Builds only require fabrication through panel plate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B6C45-9A4B-6465-0297-D19C7B49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  <a:tabLst>
                <a:tab pos="3665220" algn="l"/>
              </a:tabLst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Flow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20" dirty="0">
                <a:solidFill>
                  <a:srgbClr val="03136A"/>
                </a:solidFill>
                <a:latin typeface="Calibri-Light"/>
                <a:cs typeface="Calibri-Light"/>
              </a:rPr>
              <a:t>Chart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	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-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8172" y="1613890"/>
            <a:ext cx="1612265" cy="570230"/>
          </a:xfrm>
          <a:custGeom>
            <a:avLst/>
            <a:gdLst/>
            <a:ahLst/>
            <a:cxnLst/>
            <a:rect l="l" t="t" r="r" b="b"/>
            <a:pathLst>
              <a:path w="1612265" h="570230">
                <a:moveTo>
                  <a:pt x="0" y="0"/>
                </a:moveTo>
                <a:lnTo>
                  <a:pt x="1611667" y="0"/>
                </a:lnTo>
                <a:lnTo>
                  <a:pt x="1611667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303" y="1736852"/>
            <a:ext cx="1058545" cy="29972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Fabrication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486" y="3253581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latin typeface="Calibri"/>
                <a:cs typeface="Calibri"/>
              </a:rPr>
              <a:t>Evaluation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9855" y="3066938"/>
            <a:ext cx="3556000" cy="570230"/>
          </a:xfrm>
          <a:custGeom>
            <a:avLst/>
            <a:gdLst/>
            <a:ahLst/>
            <a:cxnLst/>
            <a:rect l="l" t="t" r="r" b="b"/>
            <a:pathLst>
              <a:path w="3556000" h="570229">
                <a:moveTo>
                  <a:pt x="0" y="0"/>
                </a:moveTo>
                <a:lnTo>
                  <a:pt x="3555462" y="0"/>
                </a:lnTo>
                <a:lnTo>
                  <a:pt x="3555462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7250" y="3053588"/>
            <a:ext cx="3041650" cy="565150"/>
          </a:xfrm>
          <a:prstGeom prst="rect">
            <a:avLst/>
          </a:prstGeom>
          <a:noFill/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latin typeface="Calibri"/>
                <a:cs typeface="Calibri"/>
              </a:rPr>
              <a:t>X-</a:t>
            </a:r>
            <a:r>
              <a:rPr sz="1800" dirty="0">
                <a:latin typeface="Calibri"/>
                <a:cs typeface="Calibri"/>
              </a:rPr>
              <a:t>Section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 </a:t>
            </a:r>
            <a:r>
              <a:rPr sz="1800" spc="-10" dirty="0">
                <a:latin typeface="Calibri"/>
                <a:cs typeface="Calibri"/>
              </a:rPr>
              <a:t>Deformation </a:t>
            </a:r>
            <a:r>
              <a:rPr sz="1800" dirty="0">
                <a:latin typeface="Calibri"/>
                <a:cs typeface="Calibri"/>
              </a:rPr>
              <a:t>measurements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(1-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10" dirty="0">
                <a:latin typeface="Calibri"/>
                <a:cs typeface="Calibri"/>
              </a:rPr>
              <a:t> panels/mtrl)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5646" y="1606986"/>
            <a:ext cx="1624965" cy="582930"/>
            <a:chOff x="2625646" y="1606986"/>
            <a:chExt cx="1624965" cy="582930"/>
          </a:xfrm>
          <a:solidFill>
            <a:srgbClr val="00B050"/>
          </a:solidFill>
        </p:grpSpPr>
        <p:sp>
          <p:nvSpPr>
            <p:cNvPr id="9" name="object 9"/>
            <p:cNvSpPr/>
            <p:nvPr/>
          </p:nvSpPr>
          <p:spPr>
            <a:xfrm>
              <a:off x="2631996" y="1613336"/>
              <a:ext cx="1612900" cy="570865"/>
            </a:xfrm>
            <a:custGeom>
              <a:avLst/>
              <a:gdLst/>
              <a:ahLst/>
              <a:cxnLst/>
              <a:rect l="l" t="t" r="r" b="b"/>
              <a:pathLst>
                <a:path w="1612900" h="570864">
                  <a:moveTo>
                    <a:pt x="1612493" y="0"/>
                  </a:moveTo>
                  <a:lnTo>
                    <a:pt x="0" y="0"/>
                  </a:lnTo>
                  <a:lnTo>
                    <a:pt x="0" y="570268"/>
                  </a:lnTo>
                  <a:lnTo>
                    <a:pt x="1612493" y="570268"/>
                  </a:lnTo>
                  <a:lnTo>
                    <a:pt x="161249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1996" y="1613336"/>
              <a:ext cx="1612265" cy="570230"/>
            </a:xfrm>
            <a:custGeom>
              <a:avLst/>
              <a:gdLst/>
              <a:ahLst/>
              <a:cxnLst/>
              <a:rect l="l" t="t" r="r" b="b"/>
              <a:pathLst>
                <a:path w="1612264" h="570230">
                  <a:moveTo>
                    <a:pt x="0" y="0"/>
                  </a:moveTo>
                  <a:lnTo>
                    <a:pt x="1611667" y="0"/>
                  </a:lnTo>
                  <a:lnTo>
                    <a:pt x="1611667" y="569980"/>
                  </a:lnTo>
                  <a:lnTo>
                    <a:pt x="0" y="569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2804" y="1654555"/>
            <a:ext cx="65087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2540" algn="ctr">
              <a:lnSpc>
                <a:spcPts val="1300"/>
              </a:lnSpc>
            </a:pPr>
            <a:r>
              <a:rPr sz="1100" spc="-10" dirty="0">
                <a:latin typeface="Calibri"/>
                <a:cs typeface="Calibri"/>
              </a:rPr>
              <a:t>(Cmplt)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43719" y="1377245"/>
          <a:ext cx="161226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1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8425" marR="90170" indent="26670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Laminate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09220" marR="99695" algn="ctr">
                        <a:lnSpc>
                          <a:spcPts val="98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Thick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Prepreg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2oz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lyrs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2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060214" y="3712428"/>
            <a:ext cx="355600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Surface</a:t>
            </a:r>
            <a:r>
              <a:rPr sz="1800" spc="-20" dirty="0">
                <a:latin typeface="Calibri"/>
                <a:cs typeface="Calibri"/>
              </a:rPr>
              <a:t> Topography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panel/mtrl)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408" y="3712428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0763" y="3712427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Final </a:t>
            </a:r>
            <a:r>
              <a:rPr sz="1800" spc="-10" dirty="0">
                <a:latin typeface="Calibri"/>
                <a:cs typeface="Calibri"/>
              </a:rPr>
              <a:t>Report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164" y="1856169"/>
            <a:ext cx="5442585" cy="2429510"/>
            <a:chOff x="2834164" y="1856169"/>
            <a:chExt cx="5442585" cy="2429510"/>
          </a:xfrm>
        </p:grpSpPr>
        <p:sp>
          <p:nvSpPr>
            <p:cNvPr id="17" name="object 17"/>
            <p:cNvSpPr/>
            <p:nvPr/>
          </p:nvSpPr>
          <p:spPr>
            <a:xfrm>
              <a:off x="2834157" y="1856181"/>
              <a:ext cx="3919854" cy="1397635"/>
            </a:xfrm>
            <a:custGeom>
              <a:avLst/>
              <a:gdLst/>
              <a:ahLst/>
              <a:cxnLst/>
              <a:rect l="l" t="t" r="r" b="b"/>
              <a:pathLst>
                <a:path w="3919854" h="1397635">
                  <a:moveTo>
                    <a:pt x="2064004" y="42862"/>
                  </a:moveTo>
                  <a:lnTo>
                    <a:pt x="2035429" y="28575"/>
                  </a:lnTo>
                  <a:lnTo>
                    <a:pt x="1978279" y="0"/>
                  </a:lnTo>
                  <a:lnTo>
                    <a:pt x="1978279" y="28575"/>
                  </a:lnTo>
                  <a:lnTo>
                    <a:pt x="1751457" y="28575"/>
                  </a:lnTo>
                  <a:lnTo>
                    <a:pt x="1751457" y="28016"/>
                  </a:lnTo>
                  <a:lnTo>
                    <a:pt x="1410322" y="28016"/>
                  </a:lnTo>
                  <a:lnTo>
                    <a:pt x="1410322" y="56591"/>
                  </a:lnTo>
                  <a:lnTo>
                    <a:pt x="1722882" y="56591"/>
                  </a:lnTo>
                  <a:lnTo>
                    <a:pt x="1722882" y="57150"/>
                  </a:lnTo>
                  <a:lnTo>
                    <a:pt x="1978279" y="57150"/>
                  </a:lnTo>
                  <a:lnTo>
                    <a:pt x="1978279" y="85725"/>
                  </a:lnTo>
                  <a:lnTo>
                    <a:pt x="2035429" y="57150"/>
                  </a:lnTo>
                  <a:lnTo>
                    <a:pt x="2064004" y="42862"/>
                  </a:lnTo>
                  <a:close/>
                </a:path>
                <a:path w="3919854" h="1397635">
                  <a:moveTo>
                    <a:pt x="3919372" y="28562"/>
                  </a:moveTo>
                  <a:lnTo>
                    <a:pt x="3676497" y="28562"/>
                  </a:lnTo>
                  <a:lnTo>
                    <a:pt x="3676497" y="57137"/>
                  </a:lnTo>
                  <a:lnTo>
                    <a:pt x="3890797" y="57137"/>
                  </a:lnTo>
                  <a:lnTo>
                    <a:pt x="3890797" y="848410"/>
                  </a:lnTo>
                  <a:lnTo>
                    <a:pt x="28575" y="848410"/>
                  </a:lnTo>
                  <a:lnTo>
                    <a:pt x="28575" y="1311681"/>
                  </a:lnTo>
                  <a:lnTo>
                    <a:pt x="0" y="1311681"/>
                  </a:lnTo>
                  <a:lnTo>
                    <a:pt x="42862" y="1397406"/>
                  </a:lnTo>
                  <a:lnTo>
                    <a:pt x="78587" y="1325968"/>
                  </a:lnTo>
                  <a:lnTo>
                    <a:pt x="85725" y="1311681"/>
                  </a:lnTo>
                  <a:lnTo>
                    <a:pt x="57150" y="1311681"/>
                  </a:lnTo>
                  <a:lnTo>
                    <a:pt x="57150" y="876985"/>
                  </a:lnTo>
                  <a:lnTo>
                    <a:pt x="3919372" y="876985"/>
                  </a:lnTo>
                  <a:lnTo>
                    <a:pt x="3919372" y="848410"/>
                  </a:lnTo>
                  <a:lnTo>
                    <a:pt x="3919372" y="57137"/>
                  </a:lnTo>
                  <a:lnTo>
                    <a:pt x="3919372" y="42849"/>
                  </a:lnTo>
                  <a:lnTo>
                    <a:pt x="3919372" y="285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0759" y="3066938"/>
              <a:ext cx="100965" cy="1215390"/>
            </a:xfrm>
            <a:custGeom>
              <a:avLst/>
              <a:gdLst/>
              <a:ahLst/>
              <a:cxnLst/>
              <a:rect l="l" t="t" r="r" b="b"/>
              <a:pathLst>
                <a:path w="100964" h="1215389">
                  <a:moveTo>
                    <a:pt x="100936" y="1215140"/>
                  </a:moveTo>
                  <a:lnTo>
                    <a:pt x="81291" y="1214479"/>
                  </a:lnTo>
                  <a:lnTo>
                    <a:pt x="65249" y="1212676"/>
                  </a:lnTo>
                  <a:lnTo>
                    <a:pt x="54433" y="1210003"/>
                  </a:lnTo>
                  <a:lnTo>
                    <a:pt x="50467" y="1206729"/>
                  </a:lnTo>
                  <a:lnTo>
                    <a:pt x="50468" y="615980"/>
                  </a:lnTo>
                  <a:lnTo>
                    <a:pt x="46502" y="612706"/>
                  </a:lnTo>
                  <a:lnTo>
                    <a:pt x="35686" y="610033"/>
                  </a:lnTo>
                  <a:lnTo>
                    <a:pt x="19644" y="608230"/>
                  </a:lnTo>
                  <a:lnTo>
                    <a:pt x="0" y="607570"/>
                  </a:lnTo>
                  <a:lnTo>
                    <a:pt x="19644" y="606909"/>
                  </a:lnTo>
                  <a:lnTo>
                    <a:pt x="35686" y="605106"/>
                  </a:lnTo>
                  <a:lnTo>
                    <a:pt x="46502" y="602433"/>
                  </a:lnTo>
                  <a:lnTo>
                    <a:pt x="50468" y="599159"/>
                  </a:lnTo>
                  <a:lnTo>
                    <a:pt x="50468" y="8410"/>
                  </a:lnTo>
                  <a:lnTo>
                    <a:pt x="54435" y="5136"/>
                  </a:lnTo>
                  <a:lnTo>
                    <a:pt x="65250" y="2463"/>
                  </a:lnTo>
                  <a:lnTo>
                    <a:pt x="81293" y="660"/>
                  </a:lnTo>
                  <a:lnTo>
                    <a:pt x="100937" y="0"/>
                  </a:lnTo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7485" y="3337788"/>
              <a:ext cx="659130" cy="702945"/>
            </a:xfrm>
            <a:custGeom>
              <a:avLst/>
              <a:gdLst/>
              <a:ahLst/>
              <a:cxnLst/>
              <a:rect l="l" t="t" r="r" b="b"/>
              <a:pathLst>
                <a:path w="659129" h="702945">
                  <a:moveTo>
                    <a:pt x="658914" y="659777"/>
                  </a:moveTo>
                  <a:lnTo>
                    <a:pt x="630339" y="645490"/>
                  </a:lnTo>
                  <a:lnTo>
                    <a:pt x="573189" y="616915"/>
                  </a:lnTo>
                  <a:lnTo>
                    <a:pt x="573189" y="645490"/>
                  </a:lnTo>
                  <a:lnTo>
                    <a:pt x="348564" y="645490"/>
                  </a:lnTo>
                  <a:lnTo>
                    <a:pt x="348564" y="28575"/>
                  </a:lnTo>
                  <a:lnTo>
                    <a:pt x="348564" y="14287"/>
                  </a:lnTo>
                  <a:lnTo>
                    <a:pt x="348564" y="0"/>
                  </a:lnTo>
                  <a:lnTo>
                    <a:pt x="9639" y="0"/>
                  </a:lnTo>
                  <a:lnTo>
                    <a:pt x="9639" y="28575"/>
                  </a:lnTo>
                  <a:lnTo>
                    <a:pt x="319989" y="28575"/>
                  </a:lnTo>
                  <a:lnTo>
                    <a:pt x="319989" y="645490"/>
                  </a:lnTo>
                  <a:lnTo>
                    <a:pt x="315175" y="645490"/>
                  </a:lnTo>
                  <a:lnTo>
                    <a:pt x="0" y="645490"/>
                  </a:lnTo>
                  <a:lnTo>
                    <a:pt x="0" y="674065"/>
                  </a:lnTo>
                  <a:lnTo>
                    <a:pt x="319989" y="674065"/>
                  </a:lnTo>
                  <a:lnTo>
                    <a:pt x="329463" y="674065"/>
                  </a:lnTo>
                  <a:lnTo>
                    <a:pt x="343750" y="674065"/>
                  </a:lnTo>
                  <a:lnTo>
                    <a:pt x="573189" y="674065"/>
                  </a:lnTo>
                  <a:lnTo>
                    <a:pt x="573189" y="702640"/>
                  </a:lnTo>
                  <a:lnTo>
                    <a:pt x="630339" y="674065"/>
                  </a:lnTo>
                  <a:lnTo>
                    <a:pt x="658914" y="65977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/>
          <p:nvPr/>
        </p:nvSpPr>
        <p:spPr>
          <a:xfrm>
            <a:off x="9761487" y="3954701"/>
            <a:ext cx="649605" cy="85725"/>
          </a:xfrm>
          <a:custGeom>
            <a:avLst/>
            <a:gdLst/>
            <a:ahLst/>
            <a:cxnLst/>
            <a:rect l="l" t="t" r="r" b="b"/>
            <a:pathLst>
              <a:path w="649604" h="85725">
                <a:moveTo>
                  <a:pt x="563549" y="0"/>
                </a:moveTo>
                <a:lnTo>
                  <a:pt x="563549" y="85725"/>
                </a:lnTo>
                <a:lnTo>
                  <a:pt x="620699" y="57150"/>
                </a:lnTo>
                <a:lnTo>
                  <a:pt x="577837" y="57150"/>
                </a:lnTo>
                <a:lnTo>
                  <a:pt x="577837" y="28575"/>
                </a:lnTo>
                <a:lnTo>
                  <a:pt x="620699" y="28575"/>
                </a:lnTo>
                <a:lnTo>
                  <a:pt x="563549" y="0"/>
                </a:lnTo>
                <a:close/>
              </a:path>
              <a:path w="649604" h="85725">
                <a:moveTo>
                  <a:pt x="3103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24637" y="57150"/>
                </a:lnTo>
                <a:lnTo>
                  <a:pt x="338924" y="42862"/>
                </a:lnTo>
                <a:lnTo>
                  <a:pt x="310349" y="42862"/>
                </a:lnTo>
                <a:lnTo>
                  <a:pt x="310349" y="28575"/>
                </a:lnTo>
                <a:close/>
              </a:path>
              <a:path w="649604" h="85725">
                <a:moveTo>
                  <a:pt x="338924" y="42862"/>
                </a:moveTo>
                <a:lnTo>
                  <a:pt x="324637" y="57150"/>
                </a:lnTo>
                <a:lnTo>
                  <a:pt x="338924" y="57150"/>
                </a:lnTo>
                <a:lnTo>
                  <a:pt x="338924" y="42862"/>
                </a:lnTo>
                <a:close/>
              </a:path>
              <a:path w="649604" h="85725">
                <a:moveTo>
                  <a:pt x="563549" y="28575"/>
                </a:moveTo>
                <a:lnTo>
                  <a:pt x="324637" y="28575"/>
                </a:lnTo>
                <a:lnTo>
                  <a:pt x="310349" y="42862"/>
                </a:lnTo>
                <a:lnTo>
                  <a:pt x="338924" y="42862"/>
                </a:lnTo>
                <a:lnTo>
                  <a:pt x="338924" y="57150"/>
                </a:lnTo>
                <a:lnTo>
                  <a:pt x="563549" y="57150"/>
                </a:lnTo>
                <a:lnTo>
                  <a:pt x="563549" y="28575"/>
                </a:lnTo>
                <a:close/>
              </a:path>
              <a:path w="649604" h="85725">
                <a:moveTo>
                  <a:pt x="620699" y="28575"/>
                </a:moveTo>
                <a:lnTo>
                  <a:pt x="577837" y="28575"/>
                </a:lnTo>
                <a:lnTo>
                  <a:pt x="577837" y="57150"/>
                </a:lnTo>
                <a:lnTo>
                  <a:pt x="620699" y="57150"/>
                </a:lnTo>
                <a:lnTo>
                  <a:pt x="649274" y="42862"/>
                </a:lnTo>
                <a:lnTo>
                  <a:pt x="620699" y="28575"/>
                </a:lnTo>
                <a:close/>
              </a:path>
              <a:path w="649604" h="85725">
                <a:moveTo>
                  <a:pt x="324637" y="28575"/>
                </a:moveTo>
                <a:lnTo>
                  <a:pt x="310349" y="28575"/>
                </a:lnTo>
                <a:lnTo>
                  <a:pt x="310349" y="42862"/>
                </a:lnTo>
                <a:lnTo>
                  <a:pt x="32463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45074" y="1377245"/>
          <a:ext cx="1474469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A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229870" marR="220979" indent="-635" algn="ctr">
                        <a:lnSpc>
                          <a:spcPts val="221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B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414880" y="1377245"/>
          <a:ext cx="1474469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C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168910" marR="160655" indent="635" algn="ctr">
                        <a:lnSpc>
                          <a:spcPct val="102200"/>
                        </a:lnSpc>
                        <a:spcBef>
                          <a:spcPts val="985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Phase1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stackup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w/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sublam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D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322612" y="5500942"/>
            <a:ext cx="1612265" cy="566928"/>
          </a:xfrm>
          <a:prstGeom prst="rect">
            <a:avLst/>
          </a:prstGeom>
          <a:solidFill>
            <a:srgbClr val="00B050"/>
          </a:solidFill>
          <a:ln w="12693">
            <a:solidFill>
              <a:srgbClr val="2F528F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latin typeface="Calibri"/>
                <a:cs typeface="Calibri"/>
              </a:rPr>
              <a:t>Artwork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4011" y="5500942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115"/>
              </a:lnSpc>
            </a:pP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Testing</a:t>
            </a:r>
            <a:endParaRPr sz="1800" dirty="0">
              <a:latin typeface="Calibri"/>
              <a:cs typeface="Calibri"/>
            </a:endParaRPr>
          </a:p>
          <a:p>
            <a:pPr marL="205740">
              <a:lnSpc>
                <a:spcPts val="2135"/>
              </a:lnSpc>
            </a:pP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86439" y="5508051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65"/>
              </a:spcBef>
            </a:pPr>
            <a:r>
              <a:rPr lang="en-US" sz="1800" dirty="0">
                <a:latin typeface="Calibri"/>
                <a:cs typeface="Calibri"/>
              </a:rPr>
              <a:t>Deployment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7046" y="4898712"/>
            <a:ext cx="10220960" cy="48260"/>
          </a:xfrm>
          <a:custGeom>
            <a:avLst/>
            <a:gdLst/>
            <a:ahLst/>
            <a:cxnLst/>
            <a:rect l="l" t="t" r="r" b="b"/>
            <a:pathLst>
              <a:path w="10220960" h="48260">
                <a:moveTo>
                  <a:pt x="0" y="47980"/>
                </a:moveTo>
                <a:lnTo>
                  <a:pt x="10220825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6850" y="1233932"/>
            <a:ext cx="257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Stackup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Modulation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Deformation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11847" y="6428920"/>
            <a:ext cx="7807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18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1783055" y="5089652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Tool</a:t>
            </a:r>
            <a:r>
              <a:rPr sz="1200" spc="-25" dirty="0">
                <a:latin typeface="Calibri"/>
                <a:cs typeface="Calibri"/>
              </a:rPr>
              <a:t> Dev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ACDFA19A-6DE6-A160-17AC-0B342759932B}"/>
              </a:ext>
            </a:extLst>
          </p:cNvPr>
          <p:cNvSpPr txBox="1"/>
          <p:nvPr/>
        </p:nvSpPr>
        <p:spPr>
          <a:xfrm>
            <a:off x="4621583" y="5500942"/>
            <a:ext cx="1612265" cy="566928"/>
          </a:xfrm>
          <a:prstGeom prst="rect">
            <a:avLst/>
          </a:prstGeom>
          <a:solidFill>
            <a:srgbClr val="FFFF00"/>
          </a:solidFill>
          <a:ln w="12693">
            <a:solidFill>
              <a:srgbClr val="2F528F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101600" algn="ctr">
              <a:lnSpc>
                <a:spcPts val="2115"/>
              </a:lnSpc>
            </a:pPr>
            <a:r>
              <a:rPr lang="en-US" sz="1800" dirty="0">
                <a:latin typeface="Calibri"/>
                <a:cs typeface="Calibri"/>
              </a:rPr>
              <a:t>Interface Dev</a:t>
            </a:r>
            <a:endParaRPr sz="1800" dirty="0">
              <a:latin typeface="Calibri"/>
              <a:cs typeface="Calibr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BF1AD7-1F8E-D85A-7EA2-586533D2F97C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3934877" y="5784406"/>
            <a:ext cx="686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1D3A06-7494-115F-0C3B-A90A93B6BBAA}"/>
              </a:ext>
            </a:extLst>
          </p:cNvPr>
          <p:cNvSpPr txBox="1"/>
          <p:nvPr/>
        </p:nvSpPr>
        <p:spPr>
          <a:xfrm>
            <a:off x="10680177" y="5599740"/>
            <a:ext cx="126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1ECF6E-304D-E458-3745-887BC9073EB7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>
            <a:off x="6233848" y="5784406"/>
            <a:ext cx="520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8304B2-37CA-8563-8A4C-E0BEC5DD103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366276" y="5784406"/>
            <a:ext cx="520163" cy="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30">
            <a:extLst>
              <a:ext uri="{FF2B5EF4-FFF2-40B4-BE49-F238E27FC236}">
                <a16:creationId xmlns:a16="http://schemas.microsoft.com/office/drawing/2014/main" id="{DDC497AA-BCFF-76B3-F2A9-90BCC584829B}"/>
              </a:ext>
            </a:extLst>
          </p:cNvPr>
          <p:cNvSpPr txBox="1"/>
          <p:nvPr/>
        </p:nvSpPr>
        <p:spPr>
          <a:xfrm>
            <a:off x="2583596" y="6076516"/>
            <a:ext cx="1090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</a:rPr>
              <a:t>Complete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Resources</a:t>
            </a:r>
            <a:r>
              <a:rPr sz="3600" i="0" spc="-10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and</a:t>
            </a:r>
            <a:r>
              <a:rPr sz="3600" i="0" spc="-8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Schedule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6693" y="6428920"/>
            <a:ext cx="8093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19</a:t>
            </a:fld>
            <a:endParaRPr spc="-25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3D13A22-FA88-4B72-9117-758B20DF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018443"/>
              </p:ext>
            </p:extLst>
          </p:nvPr>
        </p:nvGraphicFramePr>
        <p:xfrm>
          <a:off x="2108203" y="1165228"/>
          <a:ext cx="9233532" cy="454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Planned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 Design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ECAD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PCB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EMC,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Iteq,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AGC,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TUC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2025 July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5410">
                        <a:lnSpc>
                          <a:spcPct val="102099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TTM,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WUS,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VGT,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SCC,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Founder,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SME,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ACCL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2025 September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Surface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Characterization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Akrometrix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TBD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Microsection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2025 November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Report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2026 May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Artwork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Inc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685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lang="en-US" sz="1400" spc="-10" dirty="0">
                          <a:latin typeface="Calibri"/>
                          <a:cs typeface="Calibri"/>
                        </a:rPr>
                        <a:t>IBM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2025 May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666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Wrapper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679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10" dirty="0">
                <a:latin typeface="Calibri-Light"/>
                <a:cs typeface="Calibri-Light"/>
              </a:rPr>
              <a:t>Background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7598" y="1127649"/>
            <a:ext cx="7151829" cy="263790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0665" marR="305435" indent="-228600">
              <a:buFont typeface="Arial"/>
              <a:buChar char="•"/>
              <a:tabLst>
                <a:tab pos="1655445" algn="l"/>
              </a:tabLst>
            </a:pP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areas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Copper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Imbalance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result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in </a:t>
            </a: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deformation.</a:t>
            </a:r>
            <a:endParaRPr sz="2000"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Zo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across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high</a:t>
            </a:r>
            <a:r>
              <a:rPr lang="en-US" spc="-25" dirty="0">
                <a:latin typeface="Verdana"/>
                <a:cs typeface="Verdana"/>
              </a:rPr>
              <a:t>-</a:t>
            </a:r>
            <a:r>
              <a:rPr dirty="0">
                <a:latin typeface="Verdana"/>
                <a:cs typeface="Verdana"/>
              </a:rPr>
              <a:t>speed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channels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risk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Lamination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voids,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micro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fracturing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under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large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warpage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&amp;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non-</a:t>
            </a:r>
            <a:r>
              <a:rPr dirty="0">
                <a:latin typeface="Verdana"/>
                <a:cs typeface="Verdana"/>
              </a:rPr>
              <a:t>linear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scaling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uncertainty/variation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layer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z-</a:t>
            </a:r>
            <a:r>
              <a:rPr dirty="0">
                <a:latin typeface="Verdana"/>
                <a:cs typeface="Verdana"/>
              </a:rPr>
              <a:t>axis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location</a:t>
            </a:r>
            <a:r>
              <a:rPr lang="en-US" spc="-10" dirty="0">
                <a:latin typeface="Verdana"/>
                <a:cs typeface="Verdana"/>
              </a:rPr>
              <a:t>:</a:t>
            </a:r>
          </a:p>
          <a:p>
            <a:pPr marL="1155065" lvl="2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backdrill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stub</a:t>
            </a:r>
            <a:r>
              <a:rPr spc="-10" dirty="0">
                <a:latin typeface="Verdana"/>
                <a:cs typeface="Verdana"/>
              </a:rPr>
              <a:t> variation</a:t>
            </a:r>
            <a:endParaRPr dirty="0">
              <a:latin typeface="Verdana"/>
              <a:cs typeface="Verdana"/>
            </a:endParaRPr>
          </a:p>
          <a:p>
            <a:pPr marL="1155065" lvl="2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surface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topology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variations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4274" y="3775934"/>
            <a:ext cx="76700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Verdana"/>
                <a:cs typeface="Verdana"/>
              </a:rPr>
              <a:t>Extent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deformation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&amp;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</a:t>
            </a:r>
            <a:r>
              <a:rPr lang="en-US" sz="2000" dirty="0">
                <a:latin typeface="Verdana"/>
                <a:cs typeface="Verdana"/>
              </a:rPr>
              <a:t> L</a:t>
            </a:r>
            <a:r>
              <a:rPr sz="2000" dirty="0">
                <a:latin typeface="Verdana"/>
                <a:cs typeface="Verdana"/>
              </a:rPr>
              <a:t>ayer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Copper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Imbalance</a:t>
            </a:r>
            <a:r>
              <a:rPr lang="en-US" sz="2000" spc="-10" dirty="0">
                <a:latin typeface="Verdana"/>
                <a:cs typeface="Verdana"/>
              </a:rPr>
              <a:t> is an interaction between material selection and stackup.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614" y="4330103"/>
            <a:ext cx="7449702" cy="168058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300" dirty="0">
              <a:latin typeface="Verdana"/>
              <a:cs typeface="Verdana"/>
            </a:endParaRPr>
          </a:p>
          <a:p>
            <a:pPr marL="12700">
              <a:tabLst>
                <a:tab pos="2923540" algn="l"/>
              </a:tabLst>
            </a:pPr>
            <a:r>
              <a:rPr sz="2000" b="1" dirty="0">
                <a:latin typeface="Verdana"/>
                <a:cs typeface="Verdana"/>
              </a:rPr>
              <a:t>Project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Phase </a:t>
            </a:r>
            <a:r>
              <a:rPr sz="2000" b="1" spc="-25" dirty="0">
                <a:latin typeface="Verdana"/>
                <a:cs typeface="Verdana"/>
              </a:rPr>
              <a:t>1:</a:t>
            </a:r>
            <a:r>
              <a:rPr lang="en-US" sz="2000" b="1" spc="-25" dirty="0">
                <a:latin typeface="Verdana"/>
                <a:cs typeface="Verdana"/>
              </a:rPr>
              <a:t>  </a:t>
            </a:r>
            <a:r>
              <a:rPr sz="2000" dirty="0">
                <a:latin typeface="Verdana"/>
                <a:cs typeface="Verdana"/>
              </a:rPr>
              <a:t>Quantif</a:t>
            </a:r>
            <a:r>
              <a:rPr lang="en-US" sz="2000" dirty="0">
                <a:latin typeface="Verdana"/>
                <a:cs typeface="Verdana"/>
              </a:rPr>
              <a:t>ied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void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size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spc="-50" dirty="0">
                <a:latin typeface="Verdana"/>
                <a:cs typeface="Verdana"/>
              </a:rPr>
              <a:t>and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density</a:t>
            </a:r>
            <a:r>
              <a:rPr lang="en-US" sz="2000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stacking</a:t>
            </a:r>
            <a:r>
              <a:rPr lang="en-US" sz="2000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core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deformation,</a:t>
            </a:r>
            <a:r>
              <a:rPr lang="en-US" sz="2000" spc="-25" dirty="0"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Surface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topography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spc="-25" dirty="0">
                <a:solidFill>
                  <a:srgbClr val="C55A11"/>
                </a:solidFill>
                <a:latin typeface="Verdana"/>
                <a:cs typeface="Verdana"/>
              </a:rPr>
              <a:t>for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assembly,</a:t>
            </a:r>
            <a:r>
              <a:rPr lang="en-US" sz="2000" i="1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recommended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design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approaches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focused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Low 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3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Ultra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Low-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laminates.</a:t>
            </a: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31" y="4032925"/>
            <a:ext cx="2182886" cy="1790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327" y="1598350"/>
            <a:ext cx="2875303" cy="1527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</a:t>
            </a:fld>
            <a:endParaRPr spc="-25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23D23B-3599-09BC-5959-6EE1CEEAFDCF}"/>
              </a:ext>
            </a:extLst>
          </p:cNvPr>
          <p:cNvSpPr txBox="1">
            <a:spLocks/>
          </p:cNvSpPr>
          <p:nvPr/>
        </p:nvSpPr>
        <p:spPr>
          <a:xfrm>
            <a:off x="2531035" y="6428920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05/22/2025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F15BC8-592B-87CE-BC9B-9384E51F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50" dirty="0">
                <a:latin typeface="Calibri-Light"/>
                <a:cs typeface="Calibri-Light"/>
              </a:rPr>
              <a:t>Team</a:t>
            </a:r>
            <a:r>
              <a:rPr sz="3600" i="0" spc="-145" dirty="0">
                <a:latin typeface="Calibri-Light"/>
                <a:cs typeface="Calibri-Light"/>
              </a:rPr>
              <a:t> </a:t>
            </a:r>
            <a:r>
              <a:rPr sz="3600" i="0" spc="-20" dirty="0">
                <a:latin typeface="Calibri-Light"/>
                <a:cs typeface="Calibri-Light"/>
              </a:rPr>
              <a:t>List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9" y="1058315"/>
            <a:ext cx="2086610" cy="4624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</a:t>
            </a:r>
            <a:r>
              <a:rPr lang="en-US" sz="2800" dirty="0">
                <a:latin typeface="Calibri"/>
                <a:cs typeface="Calibri"/>
              </a:rPr>
              <a:t>BM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leader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AGC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Akrometrix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Panasonic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Oracle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Nokia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Juniper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WUS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Resonac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0629" y="1116025"/>
            <a:ext cx="3655395" cy="41043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VGT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TTM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EMC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ITEQ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TUC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Co-</a:t>
            </a:r>
            <a:r>
              <a:rPr sz="2800" spc="-20" dirty="0">
                <a:latin typeface="Calibri"/>
                <a:cs typeface="Calibri"/>
              </a:rPr>
              <a:t>Tech</a:t>
            </a:r>
            <a:r>
              <a:rPr lang="en-US" sz="2800" spc="-20" dirty="0">
                <a:latin typeface="Calibri"/>
                <a:cs typeface="Calibri"/>
              </a:rPr>
              <a:t> Development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Sanmina</a:t>
            </a:r>
            <a:endParaRPr lang="en-US" sz="280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800" spc="-10" dirty="0"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DF4E0A-1A39-DC1D-A335-7EDC93741C23}"/>
              </a:ext>
            </a:extLst>
          </p:cNvPr>
          <p:cNvSpPr txBox="1">
            <a:spLocks/>
          </p:cNvSpPr>
          <p:nvPr/>
        </p:nvSpPr>
        <p:spPr>
          <a:xfrm>
            <a:off x="2124074" y="1122363"/>
            <a:ext cx="8543925" cy="238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34C496-244D-09E4-A019-488B77111042}"/>
              </a:ext>
            </a:extLst>
          </p:cNvPr>
          <p:cNvSpPr txBox="1">
            <a:spLocks/>
          </p:cNvSpPr>
          <p:nvPr/>
        </p:nvSpPr>
        <p:spPr>
          <a:xfrm>
            <a:off x="2124074" y="3602038"/>
            <a:ext cx="854392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questions or comments on this presentation,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please email:  </a:t>
            </a: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karls@hdpug.org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C1BA9-385D-FCBB-DC9A-84293578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EC16FAD-3F71-927C-7AC5-6696203C1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Algorithm Information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47DD1CC-9DA6-4741-E07E-06E38FADF21D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7B1AD62-7CD0-CC54-5CB6-73123B56AF0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8C4CCCD-CDAA-F306-E241-5A7BED31542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3963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CFCC-1F76-948D-D6CC-BA338F5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MetAve</a:t>
            </a:r>
            <a:r>
              <a:rPr lang="en-US" dirty="0"/>
              <a:t> algorithm (Box Filter)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BA6D-78AA-BA00-0C46-95E4F97A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7A5F-8CCB-547A-6B9C-B6511FC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7A63-0BC1-730D-99DC-3CA9F74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Command line executable</a:t>
                </a:r>
              </a:p>
              <a:p>
                <a:pPr lvl="1"/>
                <a:r>
                  <a:rPr lang="en-US" sz="2000" dirty="0"/>
                  <a:t>Image operations become a file management issue</a:t>
                </a:r>
              </a:p>
              <a:p>
                <a:pPr lvl="1"/>
                <a:r>
                  <a:rPr lang="en-US" sz="2000" dirty="0"/>
                  <a:t>Time Complexity: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Assumes boundaries are 0</a:t>
                </a:r>
              </a:p>
              <a:p>
                <a:r>
                  <a:rPr lang="en-US" sz="2400" dirty="0"/>
                  <a:t>Inputs</a:t>
                </a:r>
              </a:p>
              <a:p>
                <a:pPr lvl="1"/>
                <a:r>
                  <a:rPr lang="en-US" sz="2000" dirty="0"/>
                  <a:t>Input Layers</a:t>
                </a:r>
              </a:p>
              <a:p>
                <a:pPr lvl="1"/>
                <a:r>
                  <a:rPr lang="en-US" sz="2000" dirty="0"/>
                  <a:t>Layer Weighting </a:t>
                </a:r>
              </a:p>
              <a:p>
                <a:pPr lvl="1"/>
                <a:r>
                  <a:rPr lang="en-US" sz="2000" dirty="0"/>
                  <a:t>Averaging  window </a:t>
                </a:r>
              </a:p>
              <a:p>
                <a:r>
                  <a:rPr lang="en-US" sz="2400" dirty="0"/>
                  <a:t>Weighted Result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Rolling average of target</a:t>
                </a:r>
              </a:p>
            </p:txBody>
          </p:sp>
        </mc:Choice>
        <mc:Fallback xmlns="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  <a:blipFill>
                <a:blip r:embed="rId2"/>
                <a:stretch>
                  <a:fillRect l="-923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/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𝐶𝑜𝑛𝑠𝑡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=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1 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𝐿𝑦𝑟𝑁</m:t>
                        </m:r>
                      </m:sup>
                      <m: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 </a:t>
                </a:r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sym typeface="Helvetica Neue"/>
                </a:endParaRPr>
              </a:p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&lt;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     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&gt;255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255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blipFill>
                <a:blip r:embed="rId3"/>
                <a:stretch>
                  <a:fillRect l="-1001" t="-4024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/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 anchorCtr="0">
                <a:spAutoFit/>
              </a:bodyPr>
              <a:lstStyle/>
              <a:p>
                <a:pPr marL="0" marR="0" lvl="0" indent="0" defTabSz="24383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−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+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  <a:sym typeface="Helvetica Neue"/>
                  </a:rPr>
                  <a:t>   </a:t>
                </a: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latin typeface="Aptos" panose="02110004020202020204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blipFill>
                <a:blip r:embed="rId4"/>
                <a:stretch>
                  <a:fillRect l="-2712" t="-102899" b="-1536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5F20E-3695-4AB8-B4D2-400042CA7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68" y="4358174"/>
            <a:ext cx="2316353" cy="1819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9C34F-D63F-D7D4-1160-961A8AC9D9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8749" y="4184660"/>
            <a:ext cx="426720" cy="661084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23E71-2EB0-7B0E-95A9-3328D4AC8A19}"/>
              </a:ext>
            </a:extLst>
          </p:cNvPr>
          <p:cNvSpPr txBox="1"/>
          <p:nvPr/>
        </p:nvSpPr>
        <p:spPr>
          <a:xfrm>
            <a:off x="8223167" y="3999994"/>
            <a:ext cx="12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ptos" panose="02110004020202020204"/>
              </a:rPr>
              <a:t>Ncell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(x, y)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D70CD86-E10E-2E70-2FB6-C77084268F41}"/>
              </a:ext>
            </a:extLst>
          </p:cNvPr>
          <p:cNvSpPr/>
          <p:nvPr/>
        </p:nvSpPr>
        <p:spPr>
          <a:xfrm>
            <a:off x="10138329" y="4682390"/>
            <a:ext cx="181907" cy="145257"/>
          </a:xfrm>
          <a:prstGeom prst="righ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26423-CB32-4A7D-3221-11D7BDD37E93}"/>
              </a:ext>
            </a:extLst>
          </p:cNvPr>
          <p:cNvSpPr txBox="1"/>
          <p:nvPr/>
        </p:nvSpPr>
        <p:spPr>
          <a:xfrm>
            <a:off x="11525721" y="4570352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 =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635C83-0B88-5D12-662F-5A3F291F3310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0320236" y="4755018"/>
            <a:ext cx="1205485" cy="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119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9F9-5DF4-FA1D-3057-D523FB25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Accessed through the </a:t>
                </a:r>
                <a:r>
                  <a:rPr lang="en-US" dirty="0" err="1"/>
                  <a:t>Scipy</a:t>
                </a:r>
                <a:r>
                  <a:rPr lang="en-US" dirty="0"/>
                  <a:t> (pythons scientific computing library)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Adjustable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Different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BCs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applied</m:t>
                    </m:r>
                    <m:r>
                      <m:rPr>
                        <m:nor/>
                      </m:rPr>
                      <a:rPr lang="en-US" dirty="0"/>
                      <m:t> (0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default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May approximate physics closer than box blur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  <a:blipFill>
                <a:blip r:embed="rId2"/>
                <a:stretch>
                  <a:fillRect l="-1187" t="-2680" b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AA78-CD98-C566-0DCD-651B4523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09DF-A703-4C7D-22BB-6F066BF1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081-5551-662E-30EA-C8593DB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69832-6BE8-8E3F-0DC6-242428F1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14" y="4191833"/>
            <a:ext cx="2786025" cy="21879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C179F-78CC-1539-898D-EF543117ECCF}"/>
              </a:ext>
            </a:extLst>
          </p:cNvPr>
          <p:cNvSpPr/>
          <p:nvPr/>
        </p:nvSpPr>
        <p:spPr>
          <a:xfrm>
            <a:off x="9863092" y="4640036"/>
            <a:ext cx="399495" cy="3462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F31F6-AE82-7C7B-B2E4-32D831751918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438511"/>
            <a:ext cx="692459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E4E959-123F-EDBE-6207-C00178DBD6EB}"/>
              </a:ext>
            </a:extLst>
          </p:cNvPr>
          <p:cNvCxnSpPr>
            <a:cxnSpLocks/>
          </p:cNvCxnSpPr>
          <p:nvPr/>
        </p:nvCxnSpPr>
        <p:spPr>
          <a:xfrm flipV="1">
            <a:off x="10236735" y="3438511"/>
            <a:ext cx="753308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/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0000"/>
                                    </a:highlight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/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074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917D-B0E6-D6C8-E7B9-E98F95C3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Algorithms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5CC-2D7E-E046-7BDD-D66EC924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  <a:p>
            <a:pPr lvl="1"/>
            <a:r>
              <a:rPr lang="en-US" dirty="0"/>
              <a:t>May require multiple passes</a:t>
            </a:r>
          </a:p>
          <a:p>
            <a:r>
              <a:rPr lang="en-US" dirty="0"/>
              <a:t>Bilateral Filter</a:t>
            </a:r>
          </a:p>
          <a:p>
            <a:pPr lvl="1"/>
            <a:r>
              <a:rPr lang="en-US" dirty="0"/>
              <a:t>Like Gaussian near strictly copper or strictly ‘prepreg’ regions</a:t>
            </a:r>
          </a:p>
          <a:p>
            <a:r>
              <a:rPr lang="en-US" dirty="0"/>
              <a:t>Open to adding others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49FB-8BDF-A195-DD1A-CB9EE467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76499" y="6356350"/>
            <a:ext cx="2628902" cy="365125"/>
          </a:xfrm>
        </p:spPr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9250-8074-A192-DDAC-F8194090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0E66-766C-C05F-5734-0E193906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9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816F-427D-C4A1-4CB0-805F920A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172ABAF-C614-F81B-5393-4B08412E1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Interface Information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46192B0-E06A-62C1-D705-8623A9AA2C0D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5111443-3EE6-400A-A358-1A5EA43C77A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6AC883E-FD59-9F87-7608-FF468CB4737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10447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9A2A5-AB44-7B41-93A4-CE27C06F3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547A-BB10-7BE7-CB59-D276D158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B9A33-9CBA-56D3-613B-A634904CC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Interface for users to input stack up information/Gerber data</a:t>
            </a:r>
          </a:p>
          <a:p>
            <a:pPr lvl="1"/>
            <a:r>
              <a:rPr lang="en-US" dirty="0"/>
              <a:t>Assign Layer Details (Cu Weight, core/PP thickness)</a:t>
            </a:r>
          </a:p>
          <a:p>
            <a:r>
              <a:rPr lang="en-US" dirty="0"/>
              <a:t>Pixel size is user defined</a:t>
            </a:r>
          </a:p>
          <a:p>
            <a:r>
              <a:rPr lang="en-US" dirty="0"/>
              <a:t>Additional Averaging algorithms</a:t>
            </a:r>
          </a:p>
          <a:p>
            <a:r>
              <a:rPr lang="en-US" dirty="0"/>
              <a:t>Additional Image Options</a:t>
            </a:r>
          </a:p>
          <a:p>
            <a:pPr lvl="1"/>
            <a:r>
              <a:rPr lang="en-US" dirty="0"/>
              <a:t>Pan/Zoom/Rotate</a:t>
            </a:r>
          </a:p>
          <a:p>
            <a:pPr lvl="1"/>
            <a:r>
              <a:rPr lang="en-US" dirty="0"/>
              <a:t>Colorization (User Color Schemes Added)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49D6D-66E9-CE02-1D5C-1AF0712A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E8A03-3AEE-68A0-E081-439C0E73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9D497-CBAC-7458-104E-59073BCB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18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2D8-66F9-134B-C42B-BCB92F38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07AF-71DB-B651-7168-B0F498C0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D047-72C4-D8F8-D610-07931C4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EC73-1AEA-25CC-13AA-4A43EAC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30A74-CD9D-07D2-5BBA-7CB2B960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64" y="942487"/>
            <a:ext cx="9239250" cy="5410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49A946-284F-1F6A-2E85-B9B7C68AB98C}"/>
              </a:ext>
            </a:extLst>
          </p:cNvPr>
          <p:cNvSpPr/>
          <p:nvPr/>
        </p:nvSpPr>
        <p:spPr>
          <a:xfrm>
            <a:off x="3400148" y="4738016"/>
            <a:ext cx="1669002" cy="1264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12451-B287-6561-CA08-617C91CCE2B3}"/>
              </a:ext>
            </a:extLst>
          </p:cNvPr>
          <p:cNvSpPr/>
          <p:nvPr/>
        </p:nvSpPr>
        <p:spPr>
          <a:xfrm>
            <a:off x="5088256" y="6056941"/>
            <a:ext cx="1506521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4840D-9A72-FD93-2008-41E0AD8569E8}"/>
              </a:ext>
            </a:extLst>
          </p:cNvPr>
          <p:cNvSpPr/>
          <p:nvPr/>
        </p:nvSpPr>
        <p:spPr>
          <a:xfrm>
            <a:off x="2252045" y="3478422"/>
            <a:ext cx="1087144" cy="876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1E4FD-F4B1-84E5-F493-9B1065E4A42A}"/>
              </a:ext>
            </a:extLst>
          </p:cNvPr>
          <p:cNvSpPr/>
          <p:nvPr/>
        </p:nvSpPr>
        <p:spPr>
          <a:xfrm>
            <a:off x="5353051" y="1337869"/>
            <a:ext cx="612743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30DF0-9BB1-D15D-4021-CF27CBEEA04C}"/>
              </a:ext>
            </a:extLst>
          </p:cNvPr>
          <p:cNvSpPr txBox="1"/>
          <p:nvPr/>
        </p:nvSpPr>
        <p:spPr>
          <a:xfrm>
            <a:off x="9290296" y="2059623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Gerber to Tiff In App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0FA8F-1EC3-82B7-0E87-FC64E46AC82D}"/>
              </a:ext>
            </a:extLst>
          </p:cNvPr>
          <p:cNvCxnSpPr>
            <a:endCxn id="13" idx="1"/>
          </p:cNvCxnSpPr>
          <p:nvPr/>
        </p:nvCxnSpPr>
        <p:spPr>
          <a:xfrm>
            <a:off x="5965794" y="1539190"/>
            <a:ext cx="3324502" cy="84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C4A974-DC00-E42E-C83C-51221CF719C8}"/>
              </a:ext>
            </a:extLst>
          </p:cNvPr>
          <p:cNvSpPr txBox="1"/>
          <p:nvPr/>
        </p:nvSpPr>
        <p:spPr>
          <a:xfrm>
            <a:off x="8661647" y="5074152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App Image 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E1898-0895-020E-628D-27F6EEF5AE0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6594777" y="5397318"/>
            <a:ext cx="2066870" cy="769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797CC3-CAB6-FEDD-670C-5495A9EF26B4}"/>
              </a:ext>
            </a:extLst>
          </p:cNvPr>
          <p:cNvSpPr txBox="1"/>
          <p:nvPr/>
        </p:nvSpPr>
        <p:spPr>
          <a:xfrm>
            <a:off x="6170073" y="3877374"/>
            <a:ext cx="296199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Operations for stack up information from Gerber layers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D11A1A-996C-0B3F-F3FB-186795F7135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066190" y="4339039"/>
            <a:ext cx="1103883" cy="113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01F1ED-8D43-0110-D58C-73474E03D616}"/>
              </a:ext>
            </a:extLst>
          </p:cNvPr>
          <p:cNvSpPr txBox="1"/>
          <p:nvPr/>
        </p:nvSpPr>
        <p:spPr>
          <a:xfrm>
            <a:off x="5944735" y="2629280"/>
            <a:ext cx="157430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Preset/User defined color mappings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8E6C5F-9E6D-3AC8-3676-1EA00298DD07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3339189" y="3090945"/>
            <a:ext cx="2605546" cy="82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00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6B7E-1BCE-59EB-2850-B272EF1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7B64-8B31-E250-72A7-A661F7EF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BDDB-389D-303A-9E19-6A1CA1F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943B-67E1-310D-656D-B1CF13CE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688E-6F3F-EA31-62C7-9AB2B96E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42" y="1158733"/>
            <a:ext cx="8444890" cy="5107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6457D-3B2D-C3C1-812B-66F050C8B8AB}"/>
              </a:ext>
            </a:extLst>
          </p:cNvPr>
          <p:cNvSpPr/>
          <p:nvPr/>
        </p:nvSpPr>
        <p:spPr>
          <a:xfrm>
            <a:off x="3666478" y="1784412"/>
            <a:ext cx="1467498" cy="2956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15F6-9DEB-5BEA-1B29-1BFC69A0C53F}"/>
              </a:ext>
            </a:extLst>
          </p:cNvPr>
          <p:cNvSpPr txBox="1"/>
          <p:nvPr/>
        </p:nvSpPr>
        <p:spPr>
          <a:xfrm>
            <a:off x="6107194" y="3286088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Layer specific modifications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ACD66-B92B-E09E-D68F-15BF429B225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133976" y="3262544"/>
            <a:ext cx="973218" cy="34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993091-6AE7-B6A4-5113-47E416C3BE01}"/>
              </a:ext>
            </a:extLst>
          </p:cNvPr>
          <p:cNvSpPr txBox="1"/>
          <p:nvPr/>
        </p:nvSpPr>
        <p:spPr>
          <a:xfrm>
            <a:off x="6085921" y="4334523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B72B3B-1D1F-5243-11D2-201E92AC608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33976" y="3262544"/>
            <a:ext cx="951945" cy="139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FAD94A6-7CED-E92F-533A-F70D218BCAB3}"/>
              </a:ext>
            </a:extLst>
          </p:cNvPr>
          <p:cNvSpPr/>
          <p:nvPr/>
        </p:nvSpPr>
        <p:spPr>
          <a:xfrm>
            <a:off x="2563427" y="1277845"/>
            <a:ext cx="1662343" cy="257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B0A42-ACCB-B2B0-E1CF-DAE90715882B}"/>
              </a:ext>
            </a:extLst>
          </p:cNvPr>
          <p:cNvSpPr txBox="1"/>
          <p:nvPr/>
        </p:nvSpPr>
        <p:spPr>
          <a:xfrm>
            <a:off x="8306404" y="2200312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Additional user defined settings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7EAF8-5B59-E38C-C24C-7239BF514F6A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 flipV="1">
            <a:off x="4225770" y="1406841"/>
            <a:ext cx="4080634" cy="111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6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34EF-2500-EF0A-FB26-29EC4D0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Phase 2 Motivation:  </a:t>
            </a:r>
            <a:r>
              <a:rPr lang="en-US" sz="2600" dirty="0"/>
              <a:t>Core Deformation and Insufficient Resin Fill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DC97-F297-859B-B554-8B6068EA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4824-125C-33AA-96C2-4B4B7832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75FEE02-1F7F-ED13-94B6-BE2197B3EC2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1D62-3CA3-828E-E002-7723C73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8" y="1569915"/>
            <a:ext cx="10751082" cy="420624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F53BE-DADE-C321-1BE0-F4EE44C0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49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9992-13F1-5EFC-534E-EBA449D5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50CD-9440-34FC-5D6A-EB4CC424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BD2A3-B42C-9204-30ED-7D71123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A117E-5B0E-BC6D-BDD3-818671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DE659-773A-C0B4-02E2-35EBF202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88" y="1109568"/>
            <a:ext cx="8480401" cy="512940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792736-8704-E968-93E4-3EADFCCDFC5F}"/>
              </a:ext>
            </a:extLst>
          </p:cNvPr>
          <p:cNvSpPr/>
          <p:nvPr/>
        </p:nvSpPr>
        <p:spPr>
          <a:xfrm>
            <a:off x="4048216" y="2880735"/>
            <a:ext cx="266330" cy="1642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0FD00-F8A8-5F94-8C0B-9FD258A0459E}"/>
              </a:ext>
            </a:extLst>
          </p:cNvPr>
          <p:cNvSpPr txBox="1"/>
          <p:nvPr/>
        </p:nvSpPr>
        <p:spPr>
          <a:xfrm>
            <a:off x="1325742" y="2880735"/>
            <a:ext cx="1179332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6C76E-BEE3-771B-576B-5D2AC146893D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2505074" y="3342400"/>
            <a:ext cx="1543142" cy="35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8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CC4A8-355E-F22A-B4A4-DE5E071F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AAC4ECD-FC7A-9D51-17A1-04E9D0621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799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DE78599-6856-399B-0B6D-53628CB825C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81BDDF5-AC18-8A0D-015C-6368A560707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1DC5631-AE27-9B6D-3BE2-D3108C83E94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FD0703-DEFD-A797-4861-F028FC35D0F8}"/>
              </a:ext>
            </a:extLst>
          </p:cNvPr>
          <p:cNvGrpSpPr/>
          <p:nvPr/>
        </p:nvGrpSpPr>
        <p:grpSpPr>
          <a:xfrm>
            <a:off x="9719758" y="3477883"/>
            <a:ext cx="1214756" cy="2501607"/>
            <a:chOff x="8805358" y="3660763"/>
            <a:chExt cx="1214756" cy="25016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A6D4A4-CC07-7C35-5F4A-46B76A6571B7}"/>
                </a:ext>
              </a:extLst>
            </p:cNvPr>
            <p:cNvGrpSpPr/>
            <p:nvPr/>
          </p:nvGrpSpPr>
          <p:grpSpPr>
            <a:xfrm>
              <a:off x="8805358" y="3791568"/>
              <a:ext cx="259976" cy="2239997"/>
              <a:chOff x="10291480" y="3947378"/>
              <a:chExt cx="259976" cy="223999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32C1674-EE9C-9E5C-B251-05E4051DF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394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DB6BF-5DC3-362C-54E0-2DC5110D7E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6187375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85C5F12-5627-3827-8501-8AADC9B45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17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84093B-1FED-B9CA-DA2F-D51000BAD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39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60B8EA-4550-9C7E-23BB-30691B87B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84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0FAD478-4566-00AE-AD1D-B90FF31C8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29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A7DA924-C11B-6CD5-E892-5CB7DC013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51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FB8F9D-7C0B-50E1-F84C-DCF3C7E0F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73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50F782D-F677-A2AF-A135-987CC3AEA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96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AB8B2A0-DBD1-597C-0963-B2916BA7C6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61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8E903E-EDFF-4531-F57F-E902642D7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06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E4D80-90FA-581D-9D2D-4C84CBB0E48F}"/>
                </a:ext>
              </a:extLst>
            </p:cNvPr>
            <p:cNvSpPr txBox="1"/>
            <p:nvPr/>
          </p:nvSpPr>
          <p:spPr>
            <a:xfrm>
              <a:off x="9065334" y="3660763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650um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BD575F-83F7-CF8D-5C2C-4DD52D202519}"/>
                </a:ext>
              </a:extLst>
            </p:cNvPr>
            <p:cNvSpPr txBox="1"/>
            <p:nvPr/>
          </p:nvSpPr>
          <p:spPr>
            <a:xfrm>
              <a:off x="9065334" y="5900760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0um</a:t>
              </a:r>
            </a:p>
          </p:txBody>
        </p:sp>
      </p:grpSp>
      <p:sp>
        <p:nvSpPr>
          <p:cNvPr id="22" name="object 3">
            <a:extLst>
              <a:ext uri="{FF2B5EF4-FFF2-40B4-BE49-F238E27FC236}">
                <a16:creationId xmlns:a16="http://schemas.microsoft.com/office/drawing/2014/main" id="{62FAA4F9-FFFA-200C-E143-160D2A0E21F5}"/>
              </a:ext>
            </a:extLst>
          </p:cNvPr>
          <p:cNvSpPr txBox="1"/>
          <p:nvPr/>
        </p:nvSpPr>
        <p:spPr>
          <a:xfrm>
            <a:off x="2121965" y="1045241"/>
            <a:ext cx="9233535" cy="282513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tabLst>
                <a:tab pos="240665" algn="l"/>
              </a:tabLst>
            </a:pPr>
            <a:r>
              <a:rPr lang="en-US" spc="-50" dirty="0">
                <a:latin typeface="Calibri"/>
                <a:cs typeface="Calibri"/>
              </a:rPr>
              <a:t>API utility from </a:t>
            </a:r>
            <a:r>
              <a:rPr dirty="0">
                <a:latin typeface="Verdana"/>
                <a:cs typeface="Verdana"/>
              </a:rPr>
              <a:t>“</a:t>
            </a:r>
            <a:r>
              <a:rPr i="1" dirty="0">
                <a:latin typeface="Helvetica"/>
                <a:cs typeface="Helvetica"/>
              </a:rPr>
              <a:t>Artwork</a:t>
            </a:r>
            <a:r>
              <a:rPr i="1" spc="-30" dirty="0">
                <a:latin typeface="Helvetica"/>
                <a:cs typeface="Helvetica"/>
              </a:rPr>
              <a:t> </a:t>
            </a:r>
            <a:r>
              <a:rPr i="1" dirty="0">
                <a:latin typeface="Helvetica"/>
                <a:cs typeface="Helvetica"/>
              </a:rPr>
              <a:t>Conversion</a:t>
            </a:r>
            <a:r>
              <a:rPr i="1" spc="-30" dirty="0">
                <a:latin typeface="Helvetica"/>
                <a:cs typeface="Helvetica"/>
              </a:rPr>
              <a:t> </a:t>
            </a:r>
            <a:r>
              <a:rPr i="1" dirty="0">
                <a:latin typeface="Helvetica"/>
                <a:cs typeface="Helvetica"/>
              </a:rPr>
              <a:t>Software,</a:t>
            </a:r>
            <a:r>
              <a:rPr i="1" spc="-30" dirty="0">
                <a:latin typeface="Helvetica"/>
                <a:cs typeface="Helvetica"/>
              </a:rPr>
              <a:t> </a:t>
            </a:r>
            <a:r>
              <a:rPr i="1" spc="-10" dirty="0">
                <a:latin typeface="Helvetica"/>
                <a:cs typeface="Helvetica"/>
              </a:rPr>
              <a:t>Inc</a:t>
            </a:r>
            <a:r>
              <a:rPr spc="-10" dirty="0">
                <a:latin typeface="Calibri"/>
                <a:cs typeface="Calibri"/>
              </a:rPr>
              <a:t>.”</a:t>
            </a:r>
            <a:r>
              <a:rPr dirty="0">
                <a:latin typeface="Calibri"/>
                <a:cs typeface="Calibri"/>
              </a:rPr>
              <a:t>	</a:t>
            </a:r>
            <a:endParaRPr lang="en-US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240665" algn="l"/>
              </a:tabLst>
            </a:pPr>
            <a:r>
              <a:rPr dirty="0">
                <a:latin typeface="Calibri"/>
                <a:cs typeface="Calibri"/>
              </a:rPr>
              <a:t>Provide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rolling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grey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scale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average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over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specified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sliding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window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window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stepping</a:t>
            </a:r>
            <a:r>
              <a:rPr lang="en-US" spc="-30" dirty="0">
                <a:latin typeface="Calibri"/>
                <a:cs typeface="Calibri"/>
              </a:rPr>
              <a:t>;</a:t>
            </a:r>
            <a:endParaRPr dirty="0">
              <a:latin typeface="Calibri"/>
              <a:cs typeface="Calibri"/>
            </a:endParaRPr>
          </a:p>
          <a:p>
            <a:pPr marL="1155065" lvl="2" indent="-227965">
              <a:buFont typeface="Arial"/>
              <a:buChar char="•"/>
              <a:tabLst>
                <a:tab pos="1612265" algn="l"/>
              </a:tabLst>
            </a:pPr>
            <a:r>
              <a:rPr dirty="0">
                <a:latin typeface="Calibri"/>
                <a:cs typeface="Calibri"/>
              </a:rPr>
              <a:t>Allowing</a:t>
            </a:r>
            <a:r>
              <a:rPr lang="en-US" dirty="0">
                <a:latin typeface="Calibri"/>
                <a:cs typeface="Calibri"/>
              </a:rPr>
              <a:t> specific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layer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analysis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60" dirty="0">
                <a:latin typeface="Calibri"/>
                <a:cs typeface="Calibri"/>
              </a:rPr>
              <a:t>w.r.t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flow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distances/properties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resin</a:t>
            </a:r>
            <a:endParaRPr dirty="0">
              <a:latin typeface="Calibri"/>
              <a:cs typeface="Calibri"/>
            </a:endParaRPr>
          </a:p>
          <a:p>
            <a:pPr marL="1155065" lvl="2" indent="-227965">
              <a:buFont typeface="Arial"/>
              <a:buChar char="•"/>
              <a:tabLst>
                <a:tab pos="1612265" algn="l"/>
              </a:tabLst>
            </a:pPr>
            <a:r>
              <a:rPr dirty="0">
                <a:latin typeface="Calibri"/>
                <a:cs typeface="Calibri"/>
              </a:rPr>
              <a:t>Ability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predict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where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deformation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start,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locations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min/max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deformation</a:t>
            </a:r>
            <a:endParaRPr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Calibri"/>
                <a:cs typeface="Calibri"/>
              </a:rPr>
              <a:t>Provide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ability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lang="en-US" b="1" spc="-30" dirty="0">
                <a:latin typeface="Calibri"/>
                <a:cs typeface="Calibri"/>
              </a:rPr>
              <a:t>A</a:t>
            </a:r>
            <a:r>
              <a:rPr b="1" dirty="0">
                <a:latin typeface="Calibri"/>
                <a:cs typeface="Calibri"/>
              </a:rPr>
              <a:t>dd</a:t>
            </a:r>
            <a:r>
              <a:rPr lang="en-US" b="1" dirty="0">
                <a:latin typeface="Calibri"/>
                <a:cs typeface="Calibri"/>
              </a:rPr>
              <a:t>/Subtract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multiple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grey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scale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layers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using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layer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weighting</a:t>
            </a:r>
            <a:endParaRPr lang="en-US" spc="-10" dirty="0">
              <a:latin typeface="Calibri"/>
              <a:cs typeface="Calibri"/>
            </a:endParaRPr>
          </a:p>
          <a:p>
            <a:pPr marL="469900" lvl="1">
              <a:tabLst>
                <a:tab pos="1155065" algn="l"/>
              </a:tabLst>
            </a:pPr>
            <a:endParaRPr lang="en-US" spc="-10" dirty="0">
              <a:latin typeface="Calibri"/>
              <a:cs typeface="Calibri"/>
            </a:endParaRPr>
          </a:p>
          <a:p>
            <a:pPr marL="12700">
              <a:tabLst>
                <a:tab pos="1155065" algn="l"/>
              </a:tabLst>
            </a:pPr>
            <a:r>
              <a:rPr lang="en-US" spc="-10" dirty="0">
                <a:latin typeface="Calibri"/>
                <a:cs typeface="Calibri"/>
              </a:rPr>
              <a:t>Initial Wrapper created</a:t>
            </a:r>
          </a:p>
          <a:p>
            <a:pPr marL="12700">
              <a:tabLst>
                <a:tab pos="1155065" algn="l"/>
              </a:tabLst>
            </a:pPr>
            <a:r>
              <a:rPr lang="en-US" spc="-10" dirty="0">
                <a:latin typeface="Calibri"/>
                <a:cs typeface="Calibri"/>
              </a:rPr>
              <a:t>to utilize API utility and</a:t>
            </a:r>
          </a:p>
          <a:p>
            <a:pPr marL="12700">
              <a:tabLst>
                <a:tab pos="1155065" algn="l"/>
              </a:tabLst>
            </a:pPr>
            <a:r>
              <a:rPr lang="en-US" spc="-10" dirty="0">
                <a:latin typeface="Calibri"/>
                <a:cs typeface="Calibri"/>
              </a:rPr>
              <a:t>visualize results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23" name="Picture 1">
            <a:extLst>
              <a:ext uri="{FF2B5EF4-FFF2-40B4-BE49-F238E27FC236}">
                <a16:creationId xmlns:a16="http://schemas.microsoft.com/office/drawing/2014/main" id="{018A7ADE-DFF3-8E06-8B4F-77172EF3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1986" y="3113688"/>
            <a:ext cx="61200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E408F0-33EE-61A2-0D59-8E479E159EC9}"/>
              </a:ext>
            </a:extLst>
          </p:cNvPr>
          <p:cNvSpPr txBox="1"/>
          <p:nvPr/>
        </p:nvSpPr>
        <p:spPr>
          <a:xfrm>
            <a:off x="7387650" y="2849174"/>
            <a:ext cx="1115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Pixel size: 5x5mil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2733B-4DEF-A79E-3CCA-5F096D23D9D4}"/>
              </a:ext>
            </a:extLst>
          </p:cNvPr>
          <p:cNvSpPr txBox="1"/>
          <p:nvPr/>
        </p:nvSpPr>
        <p:spPr>
          <a:xfrm>
            <a:off x="7289480" y="2610743"/>
            <a:ext cx="1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Copper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6497D8-650E-08B7-566B-6ED087A37D40}"/>
              </a:ext>
            </a:extLst>
          </p:cNvPr>
          <p:cNvSpPr txBox="1"/>
          <p:nvPr/>
        </p:nvSpPr>
        <p:spPr>
          <a:xfrm>
            <a:off x="3200400" y="5186084"/>
            <a:ext cx="27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 20% added thieving on signal layers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B66A99-2E71-876C-F6D1-8CDEB6300B0E}"/>
              </a:ext>
            </a:extLst>
          </p:cNvPr>
          <p:cNvCxnSpPr/>
          <p:nvPr/>
        </p:nvCxnSpPr>
        <p:spPr>
          <a:xfrm flipV="1">
            <a:off x="5871882" y="4056688"/>
            <a:ext cx="609600" cy="12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CC61B4-8530-7A75-64C0-7E2C90EA9321}"/>
              </a:ext>
            </a:extLst>
          </p:cNvPr>
          <p:cNvCxnSpPr>
            <a:cxnSpLocks/>
          </p:cNvCxnSpPr>
          <p:nvPr/>
        </p:nvCxnSpPr>
        <p:spPr>
          <a:xfrm>
            <a:off x="5871882" y="5333268"/>
            <a:ext cx="878542" cy="31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26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6B503-58F9-E81F-9F2D-BA279E6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5A2E5AD-975D-3EC9-442D-75F3A5F1B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Analysis, Cont.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93FA91A-A29C-4C89-E4D8-EEEA2098DE51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E527291-63CB-7F95-0DF9-4ED88493068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FBF59C1-EEE8-990C-322B-E95470C0F56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5C8CF-2E8B-A247-F29C-D2146284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6"/>
          <a:stretch/>
        </p:blipFill>
        <p:spPr>
          <a:xfrm>
            <a:off x="11061770" y="1904376"/>
            <a:ext cx="763203" cy="2271016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22AE87A8-8FD2-9971-59D8-A0B635408E1D}"/>
              </a:ext>
            </a:extLst>
          </p:cNvPr>
          <p:cNvSpPr txBox="1"/>
          <p:nvPr/>
        </p:nvSpPr>
        <p:spPr>
          <a:xfrm>
            <a:off x="1590331" y="1109190"/>
            <a:ext cx="9933940" cy="99899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Example of Rolling Average over different distances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Pixel size at 5x5 mil 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30" name="Picture 1">
            <a:extLst>
              <a:ext uri="{FF2B5EF4-FFF2-40B4-BE49-F238E27FC236}">
                <a16:creationId xmlns:a16="http://schemas.microsoft.com/office/drawing/2014/main" id="{383534DF-2CBC-372D-B803-EE7C758FE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1832" r="3530"/>
          <a:stretch/>
        </p:blipFill>
        <p:spPr bwMode="auto">
          <a:xfrm>
            <a:off x="4523714" y="1954818"/>
            <a:ext cx="3138283" cy="21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">
            <a:extLst>
              <a:ext uri="{FF2B5EF4-FFF2-40B4-BE49-F238E27FC236}">
                <a16:creationId xmlns:a16="http://schemas.microsoft.com/office/drawing/2014/main" id="{9F996EF9-A4D8-D65C-04A8-D8D1D3383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8343" r="10569" b="760"/>
          <a:stretch/>
        </p:blipFill>
        <p:spPr bwMode="auto">
          <a:xfrm>
            <a:off x="1497127" y="1914381"/>
            <a:ext cx="2840180" cy="216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">
            <a:extLst>
              <a:ext uri="{FF2B5EF4-FFF2-40B4-BE49-F238E27FC236}">
                <a16:creationId xmlns:a16="http://schemas.microsoft.com/office/drawing/2014/main" id="{9458E5A2-005B-EC0F-1AC5-C07BEABE7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/>
          <a:stretch/>
        </p:blipFill>
        <p:spPr bwMode="auto">
          <a:xfrm>
            <a:off x="8012042" y="1992585"/>
            <a:ext cx="3242317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6ED0C5-F7AE-39C2-E1F8-FE6B6C991453}"/>
              </a:ext>
            </a:extLst>
          </p:cNvPr>
          <p:cNvSpPr txBox="1"/>
          <p:nvPr/>
        </p:nvSpPr>
        <p:spPr>
          <a:xfrm>
            <a:off x="2474753" y="4247045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inch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4050AC-1C6D-FD87-3A66-19F908AE7DE4}"/>
              </a:ext>
            </a:extLst>
          </p:cNvPr>
          <p:cNvSpPr txBox="1"/>
          <p:nvPr/>
        </p:nvSpPr>
        <p:spPr>
          <a:xfrm>
            <a:off x="5579200" y="4200711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 inch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B85E7-BBBB-4F30-AEF7-0E823840DEB8}"/>
              </a:ext>
            </a:extLst>
          </p:cNvPr>
          <p:cNvSpPr txBox="1"/>
          <p:nvPr/>
        </p:nvSpPr>
        <p:spPr>
          <a:xfrm>
            <a:off x="9122066" y="4243192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inch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FF3C3B-B3D2-3BEC-3720-04C8F4176605}"/>
              </a:ext>
            </a:extLst>
          </p:cNvPr>
          <p:cNvSpPr txBox="1"/>
          <p:nvPr/>
        </p:nvSpPr>
        <p:spPr>
          <a:xfrm>
            <a:off x="3470055" y="5129918"/>
            <a:ext cx="670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Rolling average much better then simple averaging within a set grid w.r.t maintaining a level of local detail otherwise hidden.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FADD8-FEDB-AE63-08B5-6FBD1FC07EEE}"/>
              </a:ext>
            </a:extLst>
          </p:cNvPr>
          <p:cNvSpPr txBox="1"/>
          <p:nvPr/>
        </p:nvSpPr>
        <p:spPr>
          <a:xfrm>
            <a:off x="6050280" y="4530951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Asymmetry of average thickness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8ACBCB-DFE6-A49E-6F5F-3372AA8C7452}"/>
              </a:ext>
            </a:extLst>
          </p:cNvPr>
          <p:cNvCxnSpPr/>
          <p:nvPr/>
        </p:nvCxnSpPr>
        <p:spPr>
          <a:xfrm flipH="1" flipV="1">
            <a:off x="6637591" y="3623817"/>
            <a:ext cx="883881" cy="9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61B0D5-1633-0295-6C30-CCA916154B95}"/>
              </a:ext>
            </a:extLst>
          </p:cNvPr>
          <p:cNvSpPr txBox="1"/>
          <p:nvPr/>
        </p:nvSpPr>
        <p:spPr>
          <a:xfrm>
            <a:off x="9122066" y="1193758"/>
            <a:ext cx="24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Color bands around panel average</a:t>
            </a:r>
          </a:p>
        </p:txBody>
      </p:sp>
    </p:spTree>
    <p:extLst>
      <p:ext uri="{BB962C8B-B14F-4D97-AF65-F5344CB8AC3E}">
        <p14:creationId xmlns:p14="http://schemas.microsoft.com/office/powerpoint/2010/main" val="1318212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80292-D05E-6E63-CA9C-9385176F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3">
            <a:extLst>
              <a:ext uri="{FF2B5EF4-FFF2-40B4-BE49-F238E27FC236}">
                <a16:creationId xmlns:a16="http://schemas.microsoft.com/office/drawing/2014/main" id="{11F1847C-A4D1-40B9-2051-9EFA98F62926}"/>
              </a:ext>
            </a:extLst>
          </p:cNvPr>
          <p:cNvSpPr txBox="1"/>
          <p:nvPr/>
        </p:nvSpPr>
        <p:spPr>
          <a:xfrm>
            <a:off x="9875140" y="5950437"/>
            <a:ext cx="1437194" cy="51680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1600" spc="-50" dirty="0">
                <a:latin typeface="Calibri"/>
                <a:cs typeface="Calibri"/>
              </a:rPr>
              <a:t>Panel 1, Mtrl A</a:t>
            </a:r>
            <a:endParaRPr lang="en-US" sz="12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200" spc="-10" dirty="0">
              <a:latin typeface="Calibri"/>
              <a:cs typeface="Calibri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5AC852-29E9-8F88-5B34-93EDFB0D2911}"/>
              </a:ext>
            </a:extLst>
          </p:cNvPr>
          <p:cNvGrpSpPr/>
          <p:nvPr/>
        </p:nvGrpSpPr>
        <p:grpSpPr>
          <a:xfrm>
            <a:off x="7550987" y="869196"/>
            <a:ext cx="3425071" cy="3050564"/>
            <a:chOff x="7794827" y="945396"/>
            <a:chExt cx="3425071" cy="305056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ECCF14B-D370-B899-433D-05717CD0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2087" y="1526578"/>
              <a:ext cx="2333545" cy="1836587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BBCE3302-4A28-C039-369B-C514DE2AABF6}"/>
                </a:ext>
              </a:extLst>
            </p:cNvPr>
            <p:cNvSpPr/>
            <p:nvPr/>
          </p:nvSpPr>
          <p:spPr>
            <a:xfrm rot="4339726">
              <a:off x="7907480" y="83274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A8541E73-78E5-6ECC-AA03-C74583CEA409}"/>
                </a:ext>
              </a:extLst>
            </p:cNvPr>
            <p:cNvSpPr/>
            <p:nvPr/>
          </p:nvSpPr>
          <p:spPr>
            <a:xfrm rot="7461117">
              <a:off x="9994576" y="277063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80E92-1648-5671-E031-E8751CFA9BF2}"/>
              </a:ext>
            </a:extLst>
          </p:cNvPr>
          <p:cNvGrpSpPr/>
          <p:nvPr/>
        </p:nvGrpSpPr>
        <p:grpSpPr>
          <a:xfrm>
            <a:off x="3530884" y="853266"/>
            <a:ext cx="3852946" cy="2873326"/>
            <a:chOff x="3652804" y="1097106"/>
            <a:chExt cx="3771624" cy="283433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7EE0E6-6B03-6964-6958-3BE3A330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25817">
              <a:off x="3974792" y="1349231"/>
              <a:ext cx="2488644" cy="2173851"/>
            </a:xfrm>
            <a:prstGeom prst="rect">
              <a:avLst/>
            </a:prstGeom>
            <a:scene3d>
              <a:camera prst="orthographicFront">
                <a:rot lat="19199995" lon="20999979" rev="0"/>
              </a:camera>
              <a:lightRig rig="threePt" dir="t"/>
            </a:scene3d>
          </p:spPr>
        </p:pic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BED21505-A5B8-2391-D5D9-DC13BAC49B10}"/>
                </a:ext>
              </a:extLst>
            </p:cNvPr>
            <p:cNvSpPr/>
            <p:nvPr/>
          </p:nvSpPr>
          <p:spPr>
            <a:xfrm rot="4339726">
              <a:off x="3765457" y="98445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81B78BB-AFFE-0E61-A111-86A2A35A4B20}"/>
                </a:ext>
              </a:extLst>
            </p:cNvPr>
            <p:cNvSpPr/>
            <p:nvPr/>
          </p:nvSpPr>
          <p:spPr>
            <a:xfrm rot="7461117">
              <a:off x="6199106" y="270611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E1A381FF-A66A-66AC-BE75-C2CC0440F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Analysis, Cont.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C0EA30E-025E-0453-277E-0AF31FB2B57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5869440-7EF9-E51B-510D-F4CD31A976D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507E91D-E43F-02CC-0260-29567260BA2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C325FF-0069-8E31-D460-6254FBC3CBF2}"/>
              </a:ext>
            </a:extLst>
          </p:cNvPr>
          <p:cNvGrpSpPr/>
          <p:nvPr/>
        </p:nvGrpSpPr>
        <p:grpSpPr>
          <a:xfrm>
            <a:off x="9245344" y="3957891"/>
            <a:ext cx="2383557" cy="1993926"/>
            <a:chOff x="9458704" y="4201731"/>
            <a:chExt cx="2383557" cy="19939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8ADFBA-AB8C-98DA-D833-B327ADD2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4518" y="4564521"/>
              <a:ext cx="1997743" cy="1631136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B58213A-AEF7-C0E5-D11C-BE9A6F00DF02}"/>
                </a:ext>
              </a:extLst>
            </p:cNvPr>
            <p:cNvSpPr/>
            <p:nvPr/>
          </p:nvSpPr>
          <p:spPr>
            <a:xfrm rot="3385803">
              <a:off x="9571357" y="4089078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object 3">
            <a:extLst>
              <a:ext uri="{FF2B5EF4-FFF2-40B4-BE49-F238E27FC236}">
                <a16:creationId xmlns:a16="http://schemas.microsoft.com/office/drawing/2014/main" id="{0EB69558-4436-BC06-FC62-6F5FDA7ACE4A}"/>
              </a:ext>
            </a:extLst>
          </p:cNvPr>
          <p:cNvSpPr txBox="1"/>
          <p:nvPr/>
        </p:nvSpPr>
        <p:spPr>
          <a:xfrm>
            <a:off x="1488687" y="153893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Q2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2639835-E855-8ADC-CF73-A18AC1CAAA70}"/>
              </a:ext>
            </a:extLst>
          </p:cNvPr>
          <p:cNvSpPr txBox="1"/>
          <p:nvPr/>
        </p:nvSpPr>
        <p:spPr>
          <a:xfrm>
            <a:off x="1498558" y="354219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Q2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1EE33C77-975F-0878-ABE7-337D8097E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3492610" y="3119325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80B6EF-C66F-AB97-3868-8EEC7678875A}"/>
              </a:ext>
            </a:extLst>
          </p:cNvPr>
          <p:cNvSpPr txBox="1"/>
          <p:nvPr/>
        </p:nvSpPr>
        <p:spPr>
          <a:xfrm>
            <a:off x="7337476" y="3559915"/>
            <a:ext cx="39858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Location of Low/High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Except when they don’t: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84961F8-7158-F75F-0EB6-0A87227E86AB}"/>
              </a:ext>
            </a:extLst>
          </p:cNvPr>
          <p:cNvSpPr txBox="1"/>
          <p:nvPr/>
        </p:nvSpPr>
        <p:spPr>
          <a:xfrm>
            <a:off x="4473126" y="114622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1BE291A8-98E3-9258-6CB5-56032EC7BA38}"/>
              </a:ext>
            </a:extLst>
          </p:cNvPr>
          <p:cNvSpPr txBox="1"/>
          <p:nvPr/>
        </p:nvSpPr>
        <p:spPr>
          <a:xfrm>
            <a:off x="8261497" y="115763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B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44B8DF-2846-8BB5-E62A-1E28D1CB1646}"/>
              </a:ext>
            </a:extLst>
          </p:cNvPr>
          <p:cNvGrpSpPr/>
          <p:nvPr/>
        </p:nvGrpSpPr>
        <p:grpSpPr>
          <a:xfrm>
            <a:off x="6593218" y="3241752"/>
            <a:ext cx="731906" cy="2041687"/>
            <a:chOff x="6806578" y="3485592"/>
            <a:chExt cx="731906" cy="20416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B444FF-B2D0-1077-87FA-2073A76B6E55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1F07136-4E50-AB5A-89D5-539FE3458FDB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70C9B0A-467C-D492-6511-0035846B4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C7B85D9-E9F1-D08C-FEB6-B5DF84ED3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7D9D357-4E0D-22FA-A43A-F6E3C8BE8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DAB367D-EDFE-D026-1C12-DE9E4E339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670E0CC-6689-9763-EFE1-596C2690D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394AB24-2A02-116D-3A2D-212D111CB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5E7F9F2-0FA0-30B6-E93E-C534C2DC2E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5BC71EA-A421-F37B-A57F-F61570FFB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44009B2-CD43-9A1A-EE0B-6E6399B53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194E22E0-B20F-3377-EBEE-68743FBF37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A7BE5FD-0D48-36D7-51D1-1D47240AE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CBC712-E722-04D4-D5E1-485C174B2E2F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13CC4B-D695-3060-1424-21121ACF43B2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18" name="Picture 1">
              <a:extLst>
                <a:ext uri="{FF2B5EF4-FFF2-40B4-BE49-F238E27FC236}">
                  <a16:creationId xmlns:a16="http://schemas.microsoft.com/office/drawing/2014/main" id="{02874F96-F694-3CB9-D22E-58957CEE84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7727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B1AF-01C8-603E-35FD-D61972EA3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C1814FC-DB15-8231-900A-CABCBEB6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2822">
            <a:off x="3971574" y="1394163"/>
            <a:ext cx="2550728" cy="2270213"/>
          </a:xfrm>
          <a:prstGeom prst="rect">
            <a:avLst/>
          </a:prstGeom>
          <a:scene3d>
            <a:camera prst="isometricTopUp">
              <a:rot lat="19022653" lon="217515" rev="1003921"/>
            </a:camera>
            <a:lightRig rig="threePt" dir="t"/>
          </a:scene3d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1F50BFA0-A654-BFB1-3CC4-35C8D7AFC3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Analysis, Cont.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6B9B0CF-1C48-D738-2AFF-17C97008B3C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B8C89C-6289-C431-BCE9-3A9B0C38F37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1B6401D-F61F-96B4-DAFF-10C18D67CAC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29AC7E2-5F9D-3B48-DADE-85CC28306EAB}"/>
              </a:ext>
            </a:extLst>
          </p:cNvPr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Q4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8DD30F2-99B2-EB74-CEBB-F90456E462DB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Q4 with rolling average</a:t>
            </a:r>
            <a:endParaRPr lang="en-US" sz="20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CBF32-7A3D-07F9-82BA-81CB978FEDF6}"/>
              </a:ext>
            </a:extLst>
          </p:cNvPr>
          <p:cNvSpPr txBox="1"/>
          <p:nvPr/>
        </p:nvSpPr>
        <p:spPr>
          <a:xfrm>
            <a:off x="7221784" y="3499001"/>
            <a:ext cx="4208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Location of Low/High Areas</a:t>
            </a: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4D75294F-C8F6-934A-2F45-3E69FC4649D0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45CCA8C1-B98F-10AB-432E-E32B3F9D900F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C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15FA136-45EF-99D5-C31D-7768079BC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97" y="1653545"/>
            <a:ext cx="2677761" cy="1666929"/>
          </a:xfrm>
          <a:prstGeom prst="rect">
            <a:avLst/>
          </a:prstGeom>
          <a:scene3d>
            <a:camera prst="orthographicFront">
              <a:rot lat="19499965" lon="21599981" rev="21599992"/>
            </a:camera>
            <a:lightRig rig="threePt" dir="t"/>
          </a:scene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C1C579A-4446-4ABD-AB61-B1D185B88CC2}"/>
              </a:ext>
            </a:extLst>
          </p:cNvPr>
          <p:cNvSpPr txBox="1"/>
          <p:nvPr/>
        </p:nvSpPr>
        <p:spPr>
          <a:xfrm>
            <a:off x="7221784" y="4656908"/>
            <a:ext cx="4208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Total copper map as an indicator of coplanarity will be best when the local thickness variations are the dominate factor affecting coplanarity.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BDF048-C7C8-1387-965F-242C7D12A993}"/>
              </a:ext>
            </a:extLst>
          </p:cNvPr>
          <p:cNvGrpSpPr/>
          <p:nvPr/>
        </p:nvGrpSpPr>
        <p:grpSpPr>
          <a:xfrm>
            <a:off x="6376819" y="3473977"/>
            <a:ext cx="731906" cy="2041687"/>
            <a:chOff x="6806578" y="3485592"/>
            <a:chExt cx="731906" cy="204168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D5CAA5-94D1-B7D1-CAFB-A90020A02C57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95D8E6A-FABB-47E4-E9FD-D12B16AE2579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1ECE4B3-E6C1-EC68-31C0-8E298BAD8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630CA4B-0D1F-DA5C-39DD-6E20EBA21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6CDEA5F-915B-5709-2161-D3A87B661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E366F4-5911-C7F8-CBBB-19353CC25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A57F93A5-0D99-65F5-1681-E57EE5CD5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E227292-3FE7-62F6-A893-5897C7DEE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A18399F-AA2F-2204-10F1-0EFE66F0C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6349C83-67FC-2BF9-7109-2C88C8FB6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D88DE3-3BCE-E0DA-83A0-98CCC2E09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A5050E03-D4F5-0453-DDB6-F0BA20010C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B0EC-A4CA-04A9-770C-71AE589C6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6F4E4A-C49C-A841-103E-2D8A7935186E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13D986-4FDB-468D-29C7-8D3055790F67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38" name="Picture 1">
              <a:extLst>
                <a:ext uri="{FF2B5EF4-FFF2-40B4-BE49-F238E27FC236}">
                  <a16:creationId xmlns:a16="http://schemas.microsoft.com/office/drawing/2014/main" id="{DBC055DC-D022-BEB5-CC6E-7D737867E5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6" name="Picture 1">
            <a:extLst>
              <a:ext uri="{FF2B5EF4-FFF2-40B4-BE49-F238E27FC236}">
                <a16:creationId xmlns:a16="http://schemas.microsoft.com/office/drawing/2014/main" id="{C1FAF2AD-BF33-8747-00EF-F10EA8D0E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8" t="15187" r="11752" b="41111"/>
          <a:stretch/>
        </p:blipFill>
        <p:spPr bwMode="auto">
          <a:xfrm>
            <a:off x="3613891" y="3363165"/>
            <a:ext cx="2679060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720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D3775-19D8-D0CB-2D43-74169EC4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13B15C8-52B8-90DD-DAE3-8C42DCF101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Analysis, Cont.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F8F645F-17AA-4AB7-0550-2888472722FA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9D5AE54-9547-F42E-DBB3-E86A0B2B93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5CD3898-945C-388D-83A6-CDD72AD6C4F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C33B9-49CB-3901-A664-25A07664CA86}"/>
              </a:ext>
            </a:extLst>
          </p:cNvPr>
          <p:cNvSpPr txBox="1">
            <a:spLocks/>
          </p:cNvSpPr>
          <p:nvPr/>
        </p:nvSpPr>
        <p:spPr>
          <a:xfrm>
            <a:off x="1840230" y="1049655"/>
            <a:ext cx="9239250" cy="5005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Changing color threshold mute or accent patterns and gradient detail;</a:t>
            </a:r>
          </a:p>
          <a:p>
            <a:r>
              <a:rPr lang="en-US" dirty="0"/>
              <a:t>White bands good for mapping areas to address with design</a:t>
            </a:r>
          </a:p>
          <a:p>
            <a:r>
              <a:rPr lang="en-US" dirty="0"/>
              <a:t>Full bands (jet, </a:t>
            </a:r>
            <a:r>
              <a:rPr lang="en-US" dirty="0" err="1"/>
              <a:t>nipy_spectral</a:t>
            </a:r>
            <a:r>
              <a:rPr lang="en-US" dirty="0"/>
              <a:t>) appear to have better visual correlation with Shadow-Moire measurements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2AC35D2-E3D0-3A4E-F113-D277F057F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7014683" y="3664643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6D07EA-DACD-07EF-459F-0B8FDBB7677F}"/>
              </a:ext>
            </a:extLst>
          </p:cNvPr>
          <p:cNvGrpSpPr/>
          <p:nvPr/>
        </p:nvGrpSpPr>
        <p:grpSpPr>
          <a:xfrm>
            <a:off x="10115291" y="3787071"/>
            <a:ext cx="854548" cy="2041686"/>
            <a:chOff x="6806578" y="3485593"/>
            <a:chExt cx="854548" cy="20416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8BD510-EE3A-1C67-0A58-B031F611CE64}"/>
                </a:ext>
              </a:extLst>
            </p:cNvPr>
            <p:cNvGrpSpPr/>
            <p:nvPr/>
          </p:nvGrpSpPr>
          <p:grpSpPr>
            <a:xfrm>
              <a:off x="6806580" y="3485593"/>
              <a:ext cx="854546" cy="2041686"/>
              <a:chOff x="8805358" y="3660764"/>
              <a:chExt cx="1418303" cy="250160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C11087B-93A2-9529-04F2-D8B35BA5CE1F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45C6936-CDF0-8FA2-5A5E-844146BC4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1276B73-330C-D118-2E17-9EFE21878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01E4752-AAB2-1E42-7301-0C5E7F827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7DE7FBD-416C-78EC-CD38-3315948D2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9849817-BEE7-20C1-70E2-CBF025DEB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6CB6CFD-9588-0F97-529A-6C7760A36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42E57C2-055C-D5D1-D9CE-0D57A65AE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E9C8D7E-096C-3A5E-E018-15F487FDA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137D7F8-6A73-2D45-4051-347BC7FE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EBE943D-0456-36D8-86D2-3AA8141F7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8DD315C-022C-76FA-551D-5F8C23920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70E566-0213-0E8B-469A-C8DD7B945012}"/>
                  </a:ext>
                </a:extLst>
              </p:cNvPr>
              <p:cNvSpPr txBox="1"/>
              <p:nvPr/>
            </p:nvSpPr>
            <p:spPr>
              <a:xfrm>
                <a:off x="9065334" y="3660764"/>
                <a:ext cx="1158327" cy="292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/>
                  <a:t>650um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C7C562-9095-9B4B-C997-FA36AFA48530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/>
                  <a:t>0um</a:t>
                </a:r>
              </a:p>
            </p:txBody>
          </p:sp>
        </p:grpSp>
        <p:pic>
          <p:nvPicPr>
            <p:cNvPr id="11" name="Picture 1">
              <a:extLst>
                <a:ext uri="{FF2B5EF4-FFF2-40B4-BE49-F238E27FC236}">
                  <a16:creationId xmlns:a16="http://schemas.microsoft.com/office/drawing/2014/main" id="{9F8C550F-0950-5888-E0B3-94793D97EF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" name="Picture 1">
            <a:extLst>
              <a:ext uri="{FF2B5EF4-FFF2-40B4-BE49-F238E27FC236}">
                <a16:creationId xmlns:a16="http://schemas.microsoft.com/office/drawing/2014/main" id="{FA256615-CB45-3B9C-49A2-7BE417391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 r="40676" b="44056"/>
          <a:stretch/>
        </p:blipFill>
        <p:spPr bwMode="auto">
          <a:xfrm>
            <a:off x="1837944" y="3557194"/>
            <a:ext cx="2922312" cy="22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E3316F01-A7CE-178D-0EA4-9366F7FF1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93" t="11888"/>
          <a:stretch/>
        </p:blipFill>
        <p:spPr bwMode="auto">
          <a:xfrm>
            <a:off x="4976400" y="3683799"/>
            <a:ext cx="111266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5777F1-414F-5494-D729-BED4CED141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406"/>
          <a:stretch/>
        </p:blipFill>
        <p:spPr>
          <a:xfrm>
            <a:off x="5120608" y="3595590"/>
            <a:ext cx="763203" cy="2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1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05EC-4BD0-5C56-BA14-A50812AA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11" y="2766218"/>
            <a:ext cx="9233002" cy="1325563"/>
          </a:xfrm>
        </p:spPr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29CDA-A163-CD37-A5FE-6948D9338B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©</a:t>
            </a:r>
            <a:r>
              <a:rPr lang="en-US" spc="-10"/>
              <a:t> </a:t>
            </a:r>
            <a:r>
              <a:rPr lang="en-US"/>
              <a:t>HDP</a:t>
            </a:r>
            <a:r>
              <a:rPr lang="en-US" spc="-5"/>
              <a:t> </a:t>
            </a:r>
            <a:r>
              <a:rPr lang="en-US"/>
              <a:t>User</a:t>
            </a:r>
            <a:r>
              <a:rPr lang="en-US" spc="-10"/>
              <a:t> </a:t>
            </a:r>
            <a:r>
              <a:rPr lang="en-US"/>
              <a:t>Group</a:t>
            </a:r>
            <a:r>
              <a:rPr lang="en-US" spc="-10"/>
              <a:t> International</a:t>
            </a:r>
            <a:endParaRPr lang="en-US" spc="-1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957044-F6ED-4EC1-6FC3-78DE572688D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23DC-F7E0-EDEE-671E-031F1EDE82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36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03529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6E40-F6E3-6D19-6218-DE3ED11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(Phase 1) - Additional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C46-4199-CD45-D4B5-D00047BD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0797-852C-0FC3-1CE2-130A7B7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98B1E4-2757-DB54-99E4-9CEBE5B38431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F907E-2C5B-18C5-5849-133C591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100" y="1200563"/>
            <a:ext cx="9521522" cy="457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Stackup-up (prepreg selection matters for thickness control):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DE460-265F-18DE-7E02-378236C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72" y="1712034"/>
            <a:ext cx="8700515" cy="4023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5324F-1226-C7C6-9F5E-646F4E22FEEB}"/>
              </a:ext>
            </a:extLst>
          </p:cNvPr>
          <p:cNvSpPr txBox="1"/>
          <p:nvPr/>
        </p:nvSpPr>
        <p:spPr>
          <a:xfrm>
            <a:off x="10096257" y="3486163"/>
            <a:ext cx="1338284" cy="64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same material prepreg thickness mattered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5D57D-DA21-BF39-E887-39D4497C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84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9D485-5E4C-6370-2B9C-9C01EB630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8932-33E0-B064-AE27-35ACB60E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(Phase 1) – Additional,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B7F5-1F0A-3604-0FC7-60FCF559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68224-1B84-3F3B-97A5-030219E0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A273CF3-44B6-575C-460F-D1B1F537B410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708A47-C11C-0367-8AE2-280C54257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98382"/>
              </p:ext>
            </p:extLst>
          </p:nvPr>
        </p:nvGraphicFramePr>
        <p:xfrm>
          <a:off x="2102180" y="1546196"/>
          <a:ext cx="9239251" cy="295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494">
                  <a:extLst>
                    <a:ext uri="{9D8B030D-6E8A-4147-A177-3AD203B41FA5}">
                      <a16:colId xmlns:a16="http://schemas.microsoft.com/office/drawing/2014/main" val="696570908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3310442040"/>
                    </a:ext>
                  </a:extLst>
                </a:gridCol>
                <a:gridCol w="1480008">
                  <a:extLst>
                    <a:ext uri="{9D8B030D-6E8A-4147-A177-3AD203B41FA5}">
                      <a16:colId xmlns:a16="http://schemas.microsoft.com/office/drawing/2014/main" val="366420480"/>
                    </a:ext>
                  </a:extLst>
                </a:gridCol>
                <a:gridCol w="5176301">
                  <a:extLst>
                    <a:ext uri="{9D8B030D-6E8A-4147-A177-3AD203B41FA5}">
                      <a16:colId xmlns:a16="http://schemas.microsoft.com/office/drawing/2014/main" val="2973613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3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EM-890K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Brian Drummond, Alex Shen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28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EM-890K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George </a:t>
                      </a:r>
                      <a:r>
                        <a:rPr lang="en-US" dirty="0" err="1"/>
                        <a:t>Dudnikov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62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EM-890K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Vincent Yang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7774"/>
                  </a:ext>
                </a:extLst>
              </a:tr>
              <a:tr h="206788">
                <a:tc>
                  <a:txBody>
                    <a:bodyPr/>
                    <a:lstStyle/>
                    <a:p>
                      <a:r>
                        <a:rPr lang="en-US" dirty="0"/>
                        <a:t>TTM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M-8000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N4000-13EP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 Cullens, David </a:t>
                      </a:r>
                      <a:r>
                        <a:rPr lang="en-US" dirty="0" err="1"/>
                        <a:t>Natz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68829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dirty="0"/>
                        <a:t>WUS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IT-988GSE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TU-883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Greg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9403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IT-988GSE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IT-170GT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Vincent Wang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63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IT-988GSE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IT-170GT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98119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FA928-3B11-CA7F-C969-F3DC555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3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A04-B39C-6265-478A-2EEF2043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237632"/>
            <a:ext cx="9856088" cy="914400"/>
          </a:xfrm>
        </p:spPr>
        <p:txBody>
          <a:bodyPr>
            <a:normAutofit/>
          </a:bodyPr>
          <a:lstStyle/>
          <a:p>
            <a:r>
              <a:rPr lang="en-US" dirty="0"/>
              <a:t>Asymmetry from Symmetric Design &amp; Stackup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3990-3098-3557-32AC-7D86F94D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8432-F529-B2D6-F35E-66DABC73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39</a:t>
            </a:fld>
            <a:endParaRPr lang="en-US" dirty="0"/>
          </a:p>
        </p:txBody>
      </p:sp>
      <p:pic>
        <p:nvPicPr>
          <p:cNvPr id="22" name="Picture 21" descr="A close-up of a white and green screen&#10;&#10;Description automatically generated">
            <a:extLst>
              <a:ext uri="{FF2B5EF4-FFF2-40B4-BE49-F238E27FC236}">
                <a16:creationId xmlns:a16="http://schemas.microsoft.com/office/drawing/2014/main" id="{D5A5C3C9-5590-F427-B6E6-E75FB43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  <a14:imgEffect>
                      <a14:colorTemperature colorTemp="6223"/>
                    </a14:imgEffect>
                    <a14:imgEffect>
                      <a14:saturation sat="112000"/>
                    </a14:imgEffect>
                    <a14:imgEffect>
                      <a14:brightnessContrast bright="3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4" y="2136980"/>
            <a:ext cx="4738346" cy="3158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C0375-5FB0-5F90-0369-952A3B75FB14}"/>
              </a:ext>
            </a:extLst>
          </p:cNvPr>
          <p:cNvSpPr txBox="1"/>
          <p:nvPr/>
        </p:nvSpPr>
        <p:spPr>
          <a:xfrm>
            <a:off x="1506058" y="1893527"/>
            <a:ext cx="29383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Asymmetric location of resin flow and core deformation likely critical to panel-panel variations in coplanarity and backdrill layer location.  </a:t>
            </a:r>
          </a:p>
          <a:p>
            <a:endParaRPr lang="en-US" sz="2000" dirty="0"/>
          </a:p>
          <a:p>
            <a:r>
              <a:rPr lang="en-US" sz="2000" dirty="0"/>
              <a:t>Hypothesized to be related to book placement.  But, </a:t>
            </a:r>
            <a:r>
              <a:rPr lang="en-US" sz="2000" b="1" dirty="0"/>
              <a:t>outside of scope/focus of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8AA7-A423-59D3-3192-906EA81DE118}"/>
              </a:ext>
            </a:extLst>
          </p:cNvPr>
          <p:cNvSpPr txBox="1"/>
          <p:nvPr/>
        </p:nvSpPr>
        <p:spPr>
          <a:xfrm>
            <a:off x="9533013" y="2554139"/>
            <a:ext cx="29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more resin here? </a:t>
            </a:r>
          </a:p>
          <a:p>
            <a:r>
              <a:rPr lang="en-US" sz="2000" b="1" dirty="0"/>
              <a:t>Stackup is symmetrical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2A72C-A202-C3E8-1196-D6FA52D319B2}"/>
              </a:ext>
            </a:extLst>
          </p:cNvPr>
          <p:cNvCxnSpPr>
            <a:cxnSpLocks/>
          </p:cNvCxnSpPr>
          <p:nvPr/>
        </p:nvCxnSpPr>
        <p:spPr>
          <a:xfrm flipH="1">
            <a:off x="7772400" y="3429000"/>
            <a:ext cx="2498651" cy="6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F1C5B3-8552-CB34-9DD4-55BE256ADC4E}"/>
              </a:ext>
            </a:extLst>
          </p:cNvPr>
          <p:cNvCxnSpPr>
            <a:cxnSpLocks/>
          </p:cNvCxnSpPr>
          <p:nvPr/>
        </p:nvCxnSpPr>
        <p:spPr>
          <a:xfrm flipH="1">
            <a:off x="8335926" y="3459783"/>
            <a:ext cx="1935125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id="{A5801C45-A8FA-417F-4B5D-E50AC4C123E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1953C-0C85-1C5B-320A-EFA91C798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B24-CF3D-4B31-BF68-97FE0DF9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Phase 2 Motivation : </a:t>
            </a:r>
            <a:r>
              <a:rPr lang="en-US" sz="2600" dirty="0"/>
              <a:t>Stackup and Material Selection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58D8-6D1B-4CE3-8386-74DD239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1FA5-2B96-48DF-A486-D6F6D57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7D0DDDD-B62A-FD09-7B1C-71569D1A271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D51398-C4D6-0356-FDEB-710A080A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227" y="1393489"/>
            <a:ext cx="5000397" cy="2070506"/>
          </a:xfrm>
        </p:spPr>
        <p:txBody>
          <a:bodyPr>
            <a:normAutofit/>
          </a:bodyPr>
          <a:lstStyle/>
          <a:p>
            <a:r>
              <a:rPr lang="en-US" sz="1800" dirty="0"/>
              <a:t>Preventing core deformation requires filling voids on adjacent layers at same rate</a:t>
            </a:r>
          </a:p>
          <a:p>
            <a:r>
              <a:rPr lang="en-US" sz="1800" dirty="0"/>
              <a:t>When copper void volume is different between adjacent layers </a:t>
            </a:r>
            <a:r>
              <a:rPr lang="en-US" sz="1800" dirty="0">
                <a:sym typeface="Wingdings" panose="05000000000000000000" pitchFamily="2" charset="2"/>
              </a:rPr>
              <a:t> p</a:t>
            </a:r>
            <a:r>
              <a:rPr lang="en-US" sz="1800" dirty="0"/>
              <a:t>repreg thickness needs to be selected so that void fill rates are similar (most prominent with change in copper thickness)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Bef>
                <a:spcPts val="600"/>
              </a:spcBef>
            </a:pPr>
            <a:endParaRPr lang="en-US" sz="500" dirty="0"/>
          </a:p>
          <a:p>
            <a:pPr marL="0" indent="0">
              <a:spcBef>
                <a:spcPts val="600"/>
              </a:spcBef>
              <a:buNone/>
            </a:pPr>
            <a:endParaRPr lang="en-US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AED21-E5D6-7EAA-18DA-48C7567F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42828" b="15078"/>
          <a:stretch/>
        </p:blipFill>
        <p:spPr bwMode="auto">
          <a:xfrm>
            <a:off x="6378593" y="1276025"/>
            <a:ext cx="567657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7A24D-ECF9-5478-FD68-D2DC2BA4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786" y="3146573"/>
            <a:ext cx="6949208" cy="2834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04A8E-517F-3CE2-6AF6-458B4F95E0D6}"/>
              </a:ext>
            </a:extLst>
          </p:cNvPr>
          <p:cNvSpPr txBox="1"/>
          <p:nvPr/>
        </p:nvSpPr>
        <p:spPr>
          <a:xfrm>
            <a:off x="9418320" y="4728281"/>
            <a:ext cx="262185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Minimal deformation with either lower 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h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igher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f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low when prepreg thickness match void volume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BC49-7B37-B074-5759-2028644E7FAD}"/>
              </a:ext>
            </a:extLst>
          </p:cNvPr>
          <p:cNvSpPr txBox="1"/>
          <p:nvPr/>
        </p:nvSpPr>
        <p:spPr>
          <a:xfrm>
            <a:off x="1532542" y="3644829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Higher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BDFC4-F29F-6B7F-3A36-9D13ED295660}"/>
              </a:ext>
            </a:extLst>
          </p:cNvPr>
          <p:cNvSpPr txBox="1"/>
          <p:nvPr/>
        </p:nvSpPr>
        <p:spPr>
          <a:xfrm>
            <a:off x="1545681" y="5402252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Lower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1D84-923F-FF27-840A-FD579241FA43}"/>
              </a:ext>
            </a:extLst>
          </p:cNvPr>
          <p:cNvSpPr txBox="1"/>
          <p:nvPr/>
        </p:nvSpPr>
        <p:spPr>
          <a:xfrm>
            <a:off x="9418320" y="4047871"/>
            <a:ext cx="2221686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high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FFDBB-1EA4-CF6D-D5CF-2DD9CFF0D23F}"/>
              </a:ext>
            </a:extLst>
          </p:cNvPr>
          <p:cNvSpPr txBox="1"/>
          <p:nvPr/>
        </p:nvSpPr>
        <p:spPr>
          <a:xfrm>
            <a:off x="9418320" y="5590259"/>
            <a:ext cx="2450939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low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A4DC9D-B2CC-9471-4623-4D8D21ABEC65}"/>
              </a:ext>
            </a:extLst>
          </p:cNvPr>
          <p:cNvSpPr/>
          <p:nvPr/>
        </p:nvSpPr>
        <p:spPr>
          <a:xfrm>
            <a:off x="4228173" y="4657337"/>
            <a:ext cx="7641085" cy="7148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3CF0E-0E08-B6A3-47D6-38EDE79E51AB}"/>
              </a:ext>
            </a:extLst>
          </p:cNvPr>
          <p:cNvSpPr txBox="1"/>
          <p:nvPr/>
        </p:nvSpPr>
        <p:spPr>
          <a:xfrm>
            <a:off x="7651700" y="3405535"/>
            <a:ext cx="1700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Post Lamination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533C0-8262-2775-D103-B2F34BB7C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3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Deliverables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Phase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2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5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8C220D-B8CA-6333-9599-5403B48CF2B3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  <a:p>
            <a:pPr marL="12700">
              <a:spcBef>
                <a:spcPts val="40"/>
              </a:spcBef>
            </a:pPr>
            <a:r>
              <a:rPr lang="en-US" sz="1200" spc="-10" dirty="0"/>
              <a:t>5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B718-1B17-5934-3EF2-37CF233DE45F}"/>
              </a:ext>
            </a:extLst>
          </p:cNvPr>
          <p:cNvSpPr txBox="1"/>
          <p:nvPr/>
        </p:nvSpPr>
        <p:spPr>
          <a:xfrm>
            <a:off x="2116374" y="1217373"/>
            <a:ext cx="9229425" cy="4649991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6414" marR="139700" indent="-514350">
              <a:buFont typeface="+mj-lt"/>
              <a:buAutoNum type="alphaUcPeriod"/>
              <a:tabLst>
                <a:tab pos="241300" algn="l"/>
              </a:tabLst>
            </a:pPr>
            <a:r>
              <a:rPr lang="en-US" sz="2600" dirty="0">
                <a:latin typeface="Calibri"/>
                <a:cs typeface="Calibri"/>
              </a:rPr>
              <a:t>CAD</a:t>
            </a:r>
            <a:r>
              <a:rPr lang="en-US" sz="2600" spc="-6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translator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utility, a 3D translation rotation best fit (TRBF) algorithm, that will </a:t>
            </a:r>
            <a:r>
              <a:rPr lang="en-US" sz="2600" spc="-10" dirty="0">
                <a:latin typeface="Calibri"/>
                <a:cs typeface="Calibri"/>
              </a:rPr>
              <a:t>provide </a:t>
            </a:r>
            <a:r>
              <a:rPr lang="en-US" sz="2600" dirty="0">
                <a:latin typeface="Calibri"/>
                <a:cs typeface="Calibri"/>
              </a:rPr>
              <a:t>analysis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of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local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copper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distribution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to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identify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risk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areas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spc="-20" dirty="0">
                <a:latin typeface="Calibri"/>
                <a:cs typeface="Calibri"/>
              </a:rPr>
              <a:t>for:</a:t>
            </a:r>
            <a:endParaRPr lang="en-US" sz="26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Core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deformation</a:t>
            </a:r>
            <a:r>
              <a:rPr lang="en-US" sz="2400" spc="-40" dirty="0">
                <a:latin typeface="Calibri"/>
                <a:cs typeface="Calibri"/>
              </a:rPr>
              <a:t> and b</a:t>
            </a:r>
            <a:r>
              <a:rPr lang="en-US" sz="2400" dirty="0">
                <a:latin typeface="Calibri"/>
                <a:cs typeface="Calibri"/>
              </a:rPr>
              <a:t>ackdrill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stub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variation (coplanarity)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Surface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topography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variations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Local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areas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of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glass</a:t>
            </a:r>
            <a:r>
              <a:rPr lang="en-US" sz="2400" spc="-10" dirty="0">
                <a:latin typeface="Calibri"/>
                <a:cs typeface="Calibri"/>
              </a:rPr>
              <a:t> stop</a:t>
            </a:r>
            <a:endParaRPr lang="en-US" sz="2400" dirty="0">
              <a:latin typeface="Calibri"/>
              <a:cs typeface="Calibri"/>
            </a:endParaRPr>
          </a:p>
          <a:p>
            <a:pPr marL="469900"/>
            <a:endParaRPr lang="en-US" sz="2000" i="1" dirty="0">
              <a:latin typeface="Calibri"/>
              <a:cs typeface="Calibri"/>
            </a:endParaRPr>
          </a:p>
          <a:p>
            <a:pPr marL="526414" marR="5080" indent="-514350">
              <a:buFont typeface="+mj-lt"/>
              <a:buAutoNum type="alphaUcPeriod" startAt="2"/>
              <a:tabLst>
                <a:tab pos="241300" algn="l"/>
              </a:tabLst>
            </a:pPr>
            <a:r>
              <a:rPr lang="en-US" sz="2600" dirty="0">
                <a:latin typeface="Calibri"/>
                <a:cs typeface="Calibri"/>
              </a:rPr>
              <a:t>Additional v</a:t>
            </a:r>
            <a:r>
              <a:rPr sz="2600" dirty="0">
                <a:latin typeface="Calibri"/>
                <a:cs typeface="Calibri"/>
              </a:rPr>
              <a:t>alidation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model for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mitigation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lang="en-US" sz="2600" spc="-25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using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lang="en-US" sz="2600" spc="-20" dirty="0">
                <a:latin typeface="Calibri"/>
                <a:cs typeface="Calibri"/>
              </a:rPr>
              <a:t>different process flows (</a:t>
            </a:r>
            <a:r>
              <a:rPr sz="2600" dirty="0">
                <a:latin typeface="Calibri"/>
                <a:cs typeface="Calibri"/>
              </a:rPr>
              <a:t>sub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lam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sequence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stack-up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changes)</a:t>
            </a:r>
            <a:r>
              <a:rPr sz="2600" spc="-10" dirty="0">
                <a:latin typeface="Calibri"/>
                <a:cs typeface="Calibri"/>
              </a:rPr>
              <a:t>.</a:t>
            </a:r>
            <a:endParaRPr sz="26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Phase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"</a:t>
            </a:r>
            <a:r>
              <a:rPr lang="en-US" sz="240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ammer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</a:t>
            </a:r>
            <a:r>
              <a:rPr lang="en-US" sz="2400" dirty="0">
                <a:latin typeface="Calibri"/>
                <a:cs typeface="Calibri"/>
              </a:rPr>
              <a:t>"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65" dirty="0">
                <a:latin typeface="Calibri"/>
                <a:cs typeface="Calibri"/>
              </a:rPr>
              <a:t>with respect 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design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uantify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lang="en-US" sz="2400" spc="-35" dirty="0">
                <a:latin typeface="Calibri"/>
                <a:cs typeface="Calibri"/>
              </a:rPr>
              <a:t>construction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lang="en-US" sz="240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overcome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unbalanced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designs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D9D17-82CB-7F21-3BEA-67F519AC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2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Benefits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6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DBD31B-D453-073D-A774-206D004C0409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/>
              <a:t>5/22/2025</a:t>
            </a:r>
            <a:endParaRPr lang="en-US" sz="1200" spc="-1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F4295FC-DEA2-22B2-232A-DB66649E1EFE}"/>
              </a:ext>
            </a:extLst>
          </p:cNvPr>
          <p:cNvSpPr txBox="1"/>
          <p:nvPr/>
        </p:nvSpPr>
        <p:spPr>
          <a:xfrm>
            <a:off x="2107828" y="1266020"/>
            <a:ext cx="9239885" cy="4475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latin typeface="Calibri"/>
                <a:cs typeface="Calibri"/>
              </a:rPr>
              <a:t>OEM</a:t>
            </a:r>
            <a:r>
              <a:rPr sz="2600" b="1" spc="-3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&amp;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Designers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lang="en-US" sz="2600" spc="415" dirty="0">
                <a:latin typeface="Calibri"/>
                <a:cs typeface="Calibri"/>
              </a:rPr>
              <a:t> </a:t>
            </a:r>
            <a:r>
              <a:rPr lang="en-US" sz="2600" spc="-20" dirty="0">
                <a:latin typeface="Calibri"/>
                <a:cs typeface="Calibri"/>
              </a:rPr>
              <a:t>Improve copper fill design </a:t>
            </a:r>
            <a:r>
              <a:rPr sz="2600" dirty="0">
                <a:latin typeface="Calibri"/>
                <a:cs typeface="Calibri"/>
              </a:rPr>
              <a:t>guidelines</a:t>
            </a:r>
            <a:r>
              <a:rPr lang="en-US" sz="2600" spc="-10" dirty="0">
                <a:latin typeface="Calibri"/>
                <a:cs typeface="Calibri"/>
              </a:rPr>
              <a:t>;</a:t>
            </a:r>
            <a:endParaRPr sz="26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lang="en-US" sz="2400" spc="-3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mpedance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captured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coupons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backdrill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stub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length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variations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BGAs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Mitigate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deformation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and surface deformation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copper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distributions</a:t>
            </a:r>
            <a:r>
              <a:rPr lang="en-US" sz="2400" dirty="0">
                <a:latin typeface="Calibri"/>
                <a:cs typeface="Calibri"/>
              </a:rPr>
              <a:t>, also surface deformation and </a:t>
            </a:r>
            <a:r>
              <a:rPr sz="2400" dirty="0">
                <a:latin typeface="Calibri"/>
                <a:cs typeface="Calibri"/>
              </a:rPr>
              <a:t>dynamic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warpage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spc="-10" dirty="0">
                <a:latin typeface="Calibri"/>
                <a:cs typeface="Calibri"/>
              </a:rPr>
              <a:t>Understand how laminate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properties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can affect the design </a:t>
            </a:r>
            <a:r>
              <a:rPr lang="en-US" sz="2400" dirty="0">
                <a:latin typeface="Calibri"/>
                <a:cs typeface="Calibri"/>
              </a:rPr>
              <a:t>analysis</a:t>
            </a:r>
            <a:r>
              <a:rPr lang="en-US" sz="2400" spc="-15" dirty="0">
                <a:latin typeface="Calibri"/>
                <a:cs typeface="Calibri"/>
              </a:rPr>
              <a:t> for </a:t>
            </a:r>
            <a:r>
              <a:rPr lang="en-US" sz="2400" dirty="0">
                <a:latin typeface="Calibri"/>
                <a:cs typeface="Calibri"/>
              </a:rPr>
              <a:t>local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copper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balancing mitigating core deformation</a:t>
            </a: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spc="-10" dirty="0">
                <a:latin typeface="Calibri"/>
                <a:cs typeface="Calibri"/>
              </a:rPr>
              <a:t>R</a:t>
            </a:r>
            <a:r>
              <a:rPr lang="en-US" sz="2400" dirty="0">
                <a:latin typeface="Calibri"/>
                <a:cs typeface="Calibri"/>
              </a:rPr>
              <a:t>educe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design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costs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and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time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 achieve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more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consistent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electrical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and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topographical </a:t>
            </a:r>
            <a:r>
              <a:rPr lang="en-US" sz="2400" dirty="0">
                <a:latin typeface="Calibri"/>
                <a:cs typeface="Calibri"/>
              </a:rPr>
              <a:t>performance</a:t>
            </a:r>
            <a:endParaRPr sz="2400" dirty="0">
              <a:latin typeface="Calibri"/>
              <a:cs typeface="Calibri"/>
            </a:endParaRPr>
          </a:p>
          <a:p>
            <a:pPr lvl="1"/>
            <a:endParaRPr sz="20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600" b="1" dirty="0">
                <a:latin typeface="Calibri"/>
                <a:cs typeface="Calibri"/>
              </a:rPr>
              <a:t>ODMs:</a:t>
            </a:r>
            <a:r>
              <a:rPr sz="2600" b="1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Understand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impact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copper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distributions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dynamic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warpage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boot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issues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lang="en-US" sz="2600" spc="-25" dirty="0">
                <a:latin typeface="Calibri"/>
                <a:cs typeface="Calibri"/>
              </a:rPr>
              <a:t>(impedance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variations</a:t>
            </a:r>
            <a:r>
              <a:rPr lang="en-US" sz="2600" spc="-20" dirty="0">
                <a:latin typeface="Calibri"/>
                <a:cs typeface="Calibri"/>
              </a:rPr>
              <a:t>, backdrill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stub</a:t>
            </a:r>
            <a:r>
              <a:rPr lang="en-US" sz="2600" spc="-25" dirty="0">
                <a:latin typeface="Calibri"/>
                <a:cs typeface="Calibri"/>
              </a:rPr>
              <a:t>s)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B2C64-7C64-6F2F-F31B-A6842079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4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Benefits</a:t>
            </a:r>
            <a:r>
              <a:rPr sz="3600" i="0" spc="-3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-</a:t>
            </a:r>
            <a:r>
              <a:rPr sz="3600" i="0" spc="-2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Continued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8" y="1252820"/>
            <a:ext cx="9187815" cy="4255652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243840" indent="-228600">
              <a:buFont typeface="Arial"/>
              <a:buChar char="•"/>
              <a:tabLst>
                <a:tab pos="241300" algn="l"/>
              </a:tabLst>
            </a:pPr>
            <a:r>
              <a:rPr lang="en-US" sz="2600" b="1" dirty="0">
                <a:latin typeface="Calibri"/>
                <a:cs typeface="Calibri"/>
              </a:rPr>
              <a:t>PCB</a:t>
            </a:r>
            <a:r>
              <a:rPr lang="en-US" sz="2600" b="1" spc="-25" dirty="0">
                <a:latin typeface="Calibri"/>
                <a:cs typeface="Calibri"/>
              </a:rPr>
              <a:t> </a:t>
            </a:r>
            <a:r>
              <a:rPr lang="en-US" sz="2600" b="1" spc="-10" dirty="0">
                <a:latin typeface="Calibri"/>
                <a:cs typeface="Calibri"/>
              </a:rPr>
              <a:t>Fabricators:</a:t>
            </a:r>
            <a:r>
              <a:rPr lang="en-US" sz="2600" b="1" spc="-2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Identify potential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risk</a:t>
            </a:r>
            <a:r>
              <a:rPr lang="en-US" sz="2600" spc="-2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areas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for</a:t>
            </a:r>
            <a:r>
              <a:rPr lang="en-US" sz="2600" spc="-2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designers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and</a:t>
            </a:r>
            <a:r>
              <a:rPr lang="en-US" sz="2600" spc="-25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understand </a:t>
            </a:r>
            <a:r>
              <a:rPr lang="en-US" sz="2600" dirty="0">
                <a:latin typeface="Calibri"/>
                <a:cs typeface="Calibri"/>
              </a:rPr>
              <a:t>to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what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extent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resin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material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flow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properties can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modulate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core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deformation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issues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spc="-25" dirty="0">
                <a:latin typeface="Calibri"/>
                <a:cs typeface="Calibri"/>
              </a:rPr>
              <a:t>due to </a:t>
            </a:r>
            <a:r>
              <a:rPr lang="en-US" sz="2600" dirty="0">
                <a:latin typeface="Calibri"/>
                <a:cs typeface="Calibri"/>
              </a:rPr>
              <a:t>copper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distributions.</a:t>
            </a:r>
          </a:p>
          <a:p>
            <a:pPr marL="12700" marR="243840">
              <a:tabLst>
                <a:tab pos="241300" algn="l"/>
              </a:tabLst>
            </a:pPr>
            <a:endParaRPr lang="en-US" sz="2000" dirty="0">
              <a:latin typeface="Calibri"/>
              <a:cs typeface="Calibri"/>
            </a:endParaRPr>
          </a:p>
          <a:p>
            <a:pPr marL="241300" marR="506730" indent="-228600">
              <a:buFont typeface="Arial"/>
              <a:buChar char="•"/>
              <a:tabLst>
                <a:tab pos="241300" algn="l"/>
              </a:tabLst>
            </a:pPr>
            <a:r>
              <a:rPr lang="en-US" sz="2600" b="1" dirty="0">
                <a:latin typeface="Calibri"/>
                <a:cs typeface="Calibri"/>
              </a:rPr>
              <a:t>Laminate</a:t>
            </a:r>
            <a:r>
              <a:rPr lang="en-US" sz="2600" b="1" spc="-35" dirty="0">
                <a:latin typeface="Calibri"/>
                <a:cs typeface="Calibri"/>
              </a:rPr>
              <a:t> </a:t>
            </a:r>
            <a:r>
              <a:rPr lang="en-US" sz="2600" b="1" dirty="0">
                <a:latin typeface="Calibri"/>
                <a:cs typeface="Calibri"/>
              </a:rPr>
              <a:t>Suppliers:</a:t>
            </a:r>
            <a:r>
              <a:rPr lang="en-US" sz="2600" b="1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Understand how resin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flow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properties</a:t>
            </a:r>
            <a:r>
              <a:rPr lang="en-US" sz="2600" spc="-30" dirty="0">
                <a:latin typeface="Calibri"/>
                <a:cs typeface="Calibri"/>
              </a:rPr>
              <a:t>, </a:t>
            </a:r>
            <a:r>
              <a:rPr lang="en-US" sz="2600" dirty="0">
                <a:latin typeface="Calibri"/>
                <a:cs typeface="Calibri"/>
              </a:rPr>
              <a:t>copper distributions, and stack-up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parameters</a:t>
            </a:r>
            <a:r>
              <a:rPr lang="en-US" sz="2600" spc="-40" dirty="0">
                <a:latin typeface="Calibri"/>
                <a:cs typeface="Calibri"/>
              </a:rPr>
              <a:t> can impact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core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deformation.</a:t>
            </a:r>
          </a:p>
          <a:p>
            <a:pPr marL="12700" marR="506730">
              <a:tabLst>
                <a:tab pos="241300" algn="l"/>
              </a:tabLst>
            </a:pPr>
            <a:endParaRPr lang="en-US" sz="20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Additional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validation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coplanarity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core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deformation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mitigation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lang="en-US" sz="2600" spc="-30" dirty="0">
                <a:latin typeface="Calibri"/>
                <a:cs typeface="Calibri"/>
              </a:rPr>
              <a:t>for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sub </a:t>
            </a:r>
            <a:r>
              <a:rPr sz="2600" dirty="0">
                <a:latin typeface="Calibri"/>
                <a:cs typeface="Calibri"/>
              </a:rPr>
              <a:t>lam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sequence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stackup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optimization.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This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will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assure</a:t>
            </a:r>
            <a:r>
              <a:rPr lang="en-US" sz="2600" spc="-15" dirty="0">
                <a:latin typeface="Calibri"/>
                <a:cs typeface="Calibri"/>
              </a:rPr>
              <a:t> copper</a:t>
            </a:r>
            <a:r>
              <a:rPr lang="en-US" sz="2600" spc="-2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fill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design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rules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are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correct.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151B5D-4248-FA67-752B-8997775B0E18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05/22/2025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FD81C-059A-DDE3-63EA-2F379D9A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141-716D-4EC8-3E49-1CF69373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Model Assumptions/Disclaimers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E1AA-36B2-7749-3F35-2EB88296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F7FEE-71A8-D0B0-DAB5-7E252A5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70D5F-7DE2-F5E8-3F93-7EDE6AA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742D2B-862C-D28E-ACA2-366EB538C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086850" cy="3720465"/>
          </a:xfrm>
        </p:spPr>
        <p:txBody>
          <a:bodyPr/>
          <a:lstStyle/>
          <a:p>
            <a:r>
              <a:rPr lang="en-US" dirty="0"/>
              <a:t>Blurring algorithms are used as rough approximations to capture Cu density</a:t>
            </a:r>
          </a:p>
          <a:p>
            <a:r>
              <a:rPr lang="en-US" dirty="0"/>
              <a:t>Current algorithm assumes uniform ‘resin’ flow (kernel size is constant)</a:t>
            </a:r>
          </a:p>
          <a:p>
            <a:r>
              <a:rPr lang="en-US" dirty="0"/>
              <a:t>Meant to supplement other methods</a:t>
            </a:r>
          </a:p>
          <a:p>
            <a:pPr lvl="1"/>
            <a:r>
              <a:rPr lang="en-US" dirty="0"/>
              <a:t>DFX</a:t>
            </a:r>
          </a:p>
          <a:p>
            <a:pPr lvl="1"/>
            <a:r>
              <a:rPr lang="en-US" dirty="0"/>
              <a:t>Manufacturing experience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5329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D72DA-52A8-058D-7218-88569899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0A1E-62D6-6AE9-8CBF-DC8B2B8F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CAD Translator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791F6-EE44-38E4-4556-73FA458A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2B007-6CD0-55AE-F79A-18D47CE5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FC34-59C7-6BF1-68FC-D652FF3A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993E1-EBA7-CFC2-83E2-78A3116A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7" y="1098458"/>
            <a:ext cx="8674464" cy="52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2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E179AC-14C3-44FD-8758-0B0A70325F6F}" vid="{648CC10A-0174-4FF4-8BD2-CE523CF211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3656</TotalTime>
  <Words>2232</Words>
  <Application>Microsoft Office PowerPoint</Application>
  <PresentationFormat>Widescreen</PresentationFormat>
  <Paragraphs>509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Calibri-Light</vt:lpstr>
      <vt:lpstr>Helvetica Neue</vt:lpstr>
      <vt:lpstr>Intel Clear</vt:lpstr>
      <vt:lpstr>Aptos</vt:lpstr>
      <vt:lpstr>Arial</vt:lpstr>
      <vt:lpstr>Calibri</vt:lpstr>
      <vt:lpstr>Calibri Light</vt:lpstr>
      <vt:lpstr>Cambria Math</vt:lpstr>
      <vt:lpstr>Helvetica</vt:lpstr>
      <vt:lpstr>Times New Roman</vt:lpstr>
      <vt:lpstr>Verdana</vt:lpstr>
      <vt:lpstr>Wingdings</vt:lpstr>
      <vt:lpstr>Office Theme</vt:lpstr>
      <vt:lpstr>Innerlayer Copper Balancing Phase 2</vt:lpstr>
      <vt:lpstr>Background</vt:lpstr>
      <vt:lpstr>Phase 2 Motivation:  Core Deformation and Insufficient Resin Fill</vt:lpstr>
      <vt:lpstr>Phase 2 Motivation : Stackup and Material Selection</vt:lpstr>
      <vt:lpstr>Project Deliverables Phase 2</vt:lpstr>
      <vt:lpstr>Member Benefits</vt:lpstr>
      <vt:lpstr>Member Benefits - Continued</vt:lpstr>
      <vt:lpstr>Phase 2 Model Assumptions/Disclaimers</vt:lpstr>
      <vt:lpstr>Phase 2 CAD Translator</vt:lpstr>
      <vt:lpstr>Phase 2 Plan</vt:lpstr>
      <vt:lpstr>Phase 2 Plan, Cont.</vt:lpstr>
      <vt:lpstr>Phase 2 Plan, Cont.</vt:lpstr>
      <vt:lpstr>Phase 2 Analysis</vt:lpstr>
      <vt:lpstr>Phase 2 Analysis</vt:lpstr>
      <vt:lpstr>Process Flow</vt:lpstr>
      <vt:lpstr>Thieving Updates</vt:lpstr>
      <vt:lpstr>Status: Stackup Modulation; On Hold Until initial modeling of core deformation is more complete</vt:lpstr>
      <vt:lpstr>Project Flow Chart -</vt:lpstr>
      <vt:lpstr>Resources and Schedule</vt:lpstr>
      <vt:lpstr>Team List</vt:lpstr>
      <vt:lpstr>PowerPoint Presentation</vt:lpstr>
      <vt:lpstr>Appendix: Algorithm Information</vt:lpstr>
      <vt:lpstr>MetAve algorithm (Box Filter)</vt:lpstr>
      <vt:lpstr>Gaussian Algorithm</vt:lpstr>
      <vt:lpstr>Additional Algorithms To be Added</vt:lpstr>
      <vt:lpstr>Appendix: Interface Information</vt:lpstr>
      <vt:lpstr>Interface Updates</vt:lpstr>
      <vt:lpstr>Interface Updates, Cont.</vt:lpstr>
      <vt:lpstr>Interface Updates, Cont.</vt:lpstr>
      <vt:lpstr>Interface Updates, Cont.</vt:lpstr>
      <vt:lpstr>Appendix: Previous Copper Balancing Analysis</vt:lpstr>
      <vt:lpstr>Appendix: Previous Copper Balancing Analysis, Cont.</vt:lpstr>
      <vt:lpstr>Appendix: Previous Copper Balancing Analysis, Cont.</vt:lpstr>
      <vt:lpstr>Appendix: Previous Copper Balancing Analysis, Cont.</vt:lpstr>
      <vt:lpstr>Appendix: Previous Copper Balancing Analysis, Cont.</vt:lpstr>
      <vt:lpstr>Backup</vt:lpstr>
      <vt:lpstr>Background (Phase 1) - Additional</vt:lpstr>
      <vt:lpstr>Background (Phase 1) – Additional, Cont.</vt:lpstr>
      <vt:lpstr>Asymmetry from Symmetric Design &amp; Stackup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Marcanti</dc:creator>
  <cp:lastModifiedBy>Asa Guest</cp:lastModifiedBy>
  <cp:revision>65</cp:revision>
  <dcterms:created xsi:type="dcterms:W3CDTF">2023-09-27T15:24:35Z</dcterms:created>
  <dcterms:modified xsi:type="dcterms:W3CDTF">2026-02-17T01:49:29Z</dcterms:modified>
</cp:coreProperties>
</file>